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71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pembina.org/blog/canada-needs-commit-ambitious-climate-action-cop28"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cop28.com/en/global-renewables-and-energy-efficiency-pledge"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b4ee33505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b4ee33505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b4ee33505d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b4ee33505d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b4ee33505d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b4ee33505d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Emma </a:t>
            </a:r>
            <a:endParaRPr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b4ee33505d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b4ee33505d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Erik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b4ee33505d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b4ee33505d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b4ee33505d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2b4ee33505d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b4ee33505d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b4ee33505d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Ashley Sutherland:</a:t>
            </a:r>
            <a:endParaRPr/>
          </a:p>
          <a:p>
            <a:pPr marL="0" lvl="0" indent="0" algn="l" rtl="0">
              <a:spcBef>
                <a:spcPts val="0"/>
              </a:spcBef>
              <a:spcAft>
                <a:spcPts val="0"/>
              </a:spcAft>
              <a:buNone/>
            </a:pPr>
            <a:endParaRPr/>
          </a:p>
          <a:p>
            <a:pPr marL="0" lvl="0" indent="0" algn="l" rtl="0">
              <a:lnSpc>
                <a:spcPct val="115000"/>
              </a:lnSpc>
              <a:spcBef>
                <a:spcPts val="1200"/>
              </a:spcBef>
              <a:spcAft>
                <a:spcPts val="0"/>
              </a:spcAft>
              <a:buClr>
                <a:schemeClr val="dk1"/>
              </a:buClr>
              <a:buSzPts val="1100"/>
              <a:buFont typeface="Arial"/>
              <a:buNone/>
            </a:pPr>
            <a:r>
              <a:rPr lang="en"/>
              <a:t>One of the major outcomes of COP28 is the Declaration to Triple Nuclear Energy. Its goal is to triple the global capacity for nuclear energy by 2050, and encourages financial institutions to include nuclear energy in their lending policies.</a:t>
            </a:r>
            <a:endParaRPr/>
          </a:p>
          <a:p>
            <a:pPr marL="0" lvl="0" indent="0" algn="l" rtl="0">
              <a:lnSpc>
                <a:spcPct val="115000"/>
              </a:lnSpc>
              <a:spcBef>
                <a:spcPts val="1200"/>
              </a:spcBef>
              <a:spcAft>
                <a:spcPts val="0"/>
              </a:spcAft>
              <a:buClr>
                <a:schemeClr val="dk1"/>
              </a:buClr>
              <a:buSzPts val="1100"/>
              <a:buFont typeface="Arial"/>
              <a:buNone/>
            </a:pPr>
            <a:r>
              <a:rPr lang="en"/>
              <a:t>Some of the restrictions to this are the timeline, the upfront cost required to build the necessary infrastructure, and the environmental concerns related to nuclear energy.</a:t>
            </a:r>
            <a:endParaRPr/>
          </a:p>
          <a:p>
            <a:pPr marL="0" lvl="0" indent="0" algn="l" rtl="0">
              <a:lnSpc>
                <a:spcPct val="115000"/>
              </a:lnSpc>
              <a:spcBef>
                <a:spcPts val="1200"/>
              </a:spcBef>
              <a:spcAft>
                <a:spcPts val="0"/>
              </a:spcAft>
              <a:buClr>
                <a:schemeClr val="dk1"/>
              </a:buClr>
              <a:buSzPts val="1100"/>
              <a:buFont typeface="Arial"/>
              <a:buNone/>
            </a:pPr>
            <a:r>
              <a:rPr lang="en"/>
              <a:t>A timeline of only 26 years may not be enough to reach this goal. Currently, about 10% of the world’s electricity comes from nuclear power, so an increase to 30% is needed. To put things into perspective, in the 26 years between 1996 and 2022, the global production of nuclear energy increased from approximately 2,400 to 2,600 TWh (terawatt-hours), equivalent to an increase of only about 9%. </a:t>
            </a:r>
            <a:endParaRPr/>
          </a:p>
          <a:p>
            <a:pPr marL="0" lvl="0" indent="0" algn="l" rtl="0">
              <a:lnSpc>
                <a:spcPct val="115000"/>
              </a:lnSpc>
              <a:spcBef>
                <a:spcPts val="1200"/>
              </a:spcBef>
              <a:spcAft>
                <a:spcPts val="0"/>
              </a:spcAft>
              <a:buClr>
                <a:schemeClr val="dk1"/>
              </a:buClr>
              <a:buSzPts val="1100"/>
              <a:buFont typeface="Arial"/>
              <a:buNone/>
            </a:pPr>
            <a:r>
              <a:rPr lang="en"/>
              <a:t>Although large financial institutions such as the Canada Infrastructure Bank do include nuclear energy in their lending policies, the cost to build infrastructure is significant. For example, in 2022 the CIB invested $970 million to Canada’s first Small Modular Reactor (SMR). However, the 2023 federal budget did include $20 billion to the CIB, which will likely fund similar projects.</a:t>
            </a:r>
            <a:endParaRPr/>
          </a:p>
          <a:p>
            <a:pPr marL="0" lvl="0" indent="0" algn="l" rtl="0">
              <a:lnSpc>
                <a:spcPct val="115000"/>
              </a:lnSpc>
              <a:spcBef>
                <a:spcPts val="1200"/>
              </a:spcBef>
              <a:spcAft>
                <a:spcPts val="0"/>
              </a:spcAft>
              <a:buClr>
                <a:schemeClr val="dk1"/>
              </a:buClr>
              <a:buSzPts val="1100"/>
              <a:buFont typeface="Arial"/>
              <a:buNone/>
            </a:pPr>
            <a:r>
              <a:rPr lang="en"/>
              <a:t>The environmental impacts of mining for uranium, the fuel for nuclear fission, are similar to other types of metal mining. They include habitat disturbance, and risk of air or water pollution. Power generation also produces radioactive waste, which needs to be treated and stored in specialized facilities to avoid environmental contamination.</a:t>
            </a:r>
            <a:endParaRPr/>
          </a:p>
          <a:p>
            <a:pPr marL="0" lvl="0" indent="0" algn="l" rtl="0">
              <a:lnSpc>
                <a:spcPct val="115000"/>
              </a:lnSpc>
              <a:spcBef>
                <a:spcPts val="1200"/>
              </a:spcBef>
              <a:spcAft>
                <a:spcPts val="0"/>
              </a:spcAft>
              <a:buClr>
                <a:schemeClr val="dk1"/>
              </a:buClr>
              <a:buSzPts val="1100"/>
              <a:buFont typeface="Arial"/>
              <a:buNone/>
            </a:pPr>
            <a:r>
              <a:rPr lang="en"/>
              <a:t>Despite restrictions, there are advantages to the Declaration. Nuclear energy is an alternative to fossil fuels that doesn’t produce greenhouse gases. It’s also capable of providing a large amount of reliable, stable power to the electrical grid to meet our current and growing energy demands. Most importantly, support for nuclear energy accelerates technological advancements towards nuclear fusion, a more viable option than fission. Neither greenhouse gases or radioactive waste are produced by fusion. Its fuel consists of hydrogen isotopes that are either readily found in the ocean, or are capable of being synthesized. Fusion is also more efficient, producing 4 times more energy than nuclear fission.</a:t>
            </a:r>
            <a:endParaRPr/>
          </a:p>
          <a:p>
            <a:pPr marL="0" lvl="0" indent="0" algn="l" rtl="0">
              <a:spcBef>
                <a:spcPts val="120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682ef3d9bc_1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682ef3d9bc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b63bd7f9d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2b63bd7f9d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6845e617b9_4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26845e617b9_4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2b4ee33505d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2b4ee33505d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Introduction of topics we are going to talk about, can finish when all the slides are completed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b4ee33505d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b4ee33505d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Madi Hughes</a:t>
            </a:r>
            <a:endParaRPr/>
          </a:p>
          <a:p>
            <a:pPr marL="0" lvl="0" indent="0" algn="l" rtl="0">
              <a:spcBef>
                <a:spcPts val="0"/>
              </a:spcBef>
              <a:spcAft>
                <a:spcPts val="0"/>
              </a:spcAft>
              <a:buNone/>
            </a:pPr>
            <a:endParaRPr/>
          </a:p>
          <a:p>
            <a:pPr marL="0" lvl="0" indent="0" algn="l" rtl="0">
              <a:spcBef>
                <a:spcPts val="0"/>
              </a:spcBef>
              <a:spcAft>
                <a:spcPts val="0"/>
              </a:spcAft>
              <a:buNone/>
            </a:pPr>
            <a:r>
              <a:rPr lang="en"/>
              <a:t>I Feel like everyone has heard the saying “Location, Location, Location”- signalling the 3 most important factors of the desirability of a… location!</a:t>
            </a:r>
            <a:endParaRPr/>
          </a:p>
          <a:p>
            <a:pPr marL="0" lvl="0" indent="0" algn="l" rtl="0">
              <a:spcBef>
                <a:spcPts val="0"/>
              </a:spcBef>
              <a:spcAft>
                <a:spcPts val="0"/>
              </a:spcAft>
              <a:buNone/>
            </a:pPr>
            <a:r>
              <a:rPr lang="en"/>
              <a:t>But how does this factor into COP 28? As more often than not, the location of this years COP venue, Dubai in The United Arab Emirates, has been brought into question. Question and concerns brought up include…</a:t>
            </a:r>
            <a:endParaRPr/>
          </a:p>
          <a:p>
            <a:pPr marL="0" lvl="0" indent="0" algn="l" rtl="0">
              <a:spcBef>
                <a:spcPts val="0"/>
              </a:spcBef>
              <a:spcAft>
                <a:spcPts val="0"/>
              </a:spcAft>
              <a:buNone/>
            </a:pPr>
            <a:endParaRPr/>
          </a:p>
          <a:p>
            <a:pPr marL="0" lvl="0" indent="0" algn="l" rtl="0">
              <a:spcBef>
                <a:spcPts val="0"/>
              </a:spcBef>
              <a:spcAft>
                <a:spcPts val="0"/>
              </a:spcAft>
              <a:buNone/>
            </a:pPr>
            <a:r>
              <a:rPr lang="en"/>
              <a:t>Was Dubai the right choose? (Asked because of its predominant fossil fuel industry, with 30% of its GDP coming from oil and gas)</a:t>
            </a:r>
            <a:endParaRPr/>
          </a:p>
          <a:p>
            <a:pPr marL="0" lvl="0" indent="0" algn="l" rtl="0">
              <a:spcBef>
                <a:spcPts val="0"/>
              </a:spcBef>
              <a:spcAft>
                <a:spcPts val="0"/>
              </a:spcAft>
              <a:buNone/>
            </a:pPr>
            <a:r>
              <a:rPr lang="en"/>
              <a:t>Is Dubai even climate focused? (Ranked one of the highest emitters for CO2 emission per capita in throughout the world)</a:t>
            </a:r>
            <a:endParaRPr/>
          </a:p>
          <a:p>
            <a:pPr marL="0" lvl="0" indent="0" algn="l" rtl="0">
              <a:spcBef>
                <a:spcPts val="0"/>
              </a:spcBef>
              <a:spcAft>
                <a:spcPts val="0"/>
              </a:spcAft>
              <a:buNone/>
            </a:pPr>
            <a:r>
              <a:rPr lang="en"/>
              <a:t>The venue was so expensive! (Yes it was, costing 7 Billion dollars, yes that a billion with a B, that could've gone into something like the loss and damage fund… UN also did not put out a full cost report (maybe some better transparency would be nice).</a:t>
            </a:r>
            <a:endParaRPr/>
          </a:p>
          <a:p>
            <a:pPr marL="0" lvl="0" indent="0" algn="l" rtl="0">
              <a:spcBef>
                <a:spcPts val="0"/>
              </a:spcBef>
              <a:spcAft>
                <a:spcPts val="0"/>
              </a:spcAft>
              <a:buNone/>
            </a:pPr>
            <a:endParaRPr/>
          </a:p>
          <a:p>
            <a:pPr marL="0" lvl="0" indent="0" algn="l" rtl="0">
              <a:spcBef>
                <a:spcPts val="0"/>
              </a:spcBef>
              <a:spcAft>
                <a:spcPts val="0"/>
              </a:spcAft>
              <a:buNone/>
            </a:pPr>
            <a:r>
              <a:rPr lang="en"/>
              <a:t>However… no matter your opinion on the location of COP28 I think we can all agree on one thing. It got people talking. For better or for worse, there is now a conversation between people across the world about the reality of large cities still relying on fossil fuels, saying they are going green, and hosting COP.</a:t>
            </a:r>
            <a:endParaRPr/>
          </a:p>
          <a:p>
            <a:pPr marL="0" lvl="0" indent="0" algn="l" rtl="0">
              <a:spcBef>
                <a:spcPts val="0"/>
              </a:spcBef>
              <a:spcAft>
                <a:spcPts val="0"/>
              </a:spcAft>
              <a:buNone/>
            </a:pPr>
            <a:endParaRPr/>
          </a:p>
          <a:p>
            <a:pPr marL="0" lvl="0" indent="0" algn="l" rtl="0">
              <a:spcBef>
                <a:spcPts val="0"/>
              </a:spcBef>
              <a:spcAft>
                <a:spcPts val="0"/>
              </a:spcAft>
              <a:buNone/>
            </a:pPr>
            <a:r>
              <a:rPr lang="en"/>
              <a:t>Now what happens with the Expo City Duabi? </a:t>
            </a:r>
            <a:endParaRPr/>
          </a:p>
          <a:p>
            <a:pPr marL="0" lvl="0" indent="0" algn="l" rtl="0">
              <a:spcBef>
                <a:spcPts val="0"/>
              </a:spcBef>
              <a:spcAft>
                <a:spcPts val="0"/>
              </a:spcAft>
              <a:buNone/>
            </a:pPr>
            <a:endParaRPr/>
          </a:p>
          <a:p>
            <a:pPr marL="0" lvl="0" indent="0" algn="l" rtl="0">
              <a:spcBef>
                <a:spcPts val="0"/>
              </a:spcBef>
              <a:spcAft>
                <a:spcPts val="0"/>
              </a:spcAft>
              <a:buNone/>
            </a:pPr>
            <a:r>
              <a:rPr lang="en"/>
              <a:t>Well, now you can visit, live, work, and explore the “Human-centric city of the future”. The expo center has now turned into a 15-minute city in which the goal is for people living within to have a sustainable urban life… you just need to save 4.6 million dollars to do so first.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2b55fa3b5e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2b55fa3b5e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a:solidFill>
                  <a:srgbClr val="595959"/>
                </a:solidFill>
              </a:rPr>
              <a:t>Balancing perspectives </a:t>
            </a:r>
            <a:endParaRPr sz="1200" b="1">
              <a:solidFill>
                <a:srgbClr val="595959"/>
              </a:solidFill>
            </a:endParaRPr>
          </a:p>
          <a:p>
            <a:pPr marL="457200" lvl="0" indent="-304800" algn="l" rtl="0">
              <a:lnSpc>
                <a:spcPct val="115000"/>
              </a:lnSpc>
              <a:spcBef>
                <a:spcPts val="1200"/>
              </a:spcBef>
              <a:spcAft>
                <a:spcPts val="0"/>
              </a:spcAft>
              <a:buClr>
                <a:srgbClr val="595959"/>
              </a:buClr>
              <a:buSzPts val="1200"/>
              <a:buChar char="●"/>
            </a:pPr>
            <a:r>
              <a:rPr lang="en" sz="1200">
                <a:solidFill>
                  <a:srgbClr val="595959"/>
                </a:solidFill>
              </a:rPr>
              <a:t>Diverse perspectives </a:t>
            </a:r>
            <a:endParaRPr sz="1200">
              <a:solidFill>
                <a:srgbClr val="595959"/>
              </a:solidFill>
            </a:endParaRPr>
          </a:p>
          <a:p>
            <a:pPr marL="457200" lvl="0" indent="-304800" algn="l" rtl="0">
              <a:lnSpc>
                <a:spcPct val="115000"/>
              </a:lnSpc>
              <a:spcBef>
                <a:spcPts val="0"/>
              </a:spcBef>
              <a:spcAft>
                <a:spcPts val="0"/>
              </a:spcAft>
              <a:buClr>
                <a:srgbClr val="595959"/>
              </a:buClr>
              <a:buSzPts val="1200"/>
              <a:buChar char="●"/>
            </a:pPr>
            <a:r>
              <a:rPr lang="en" sz="1200">
                <a:solidFill>
                  <a:srgbClr val="595959"/>
                </a:solidFill>
              </a:rPr>
              <a:t>Balance between inclusivity and ensuring that the fossil fuel industry does not compromise the primary goal </a:t>
            </a:r>
            <a:endParaRPr sz="1200">
              <a:solidFill>
                <a:srgbClr val="595959"/>
              </a:solidFill>
            </a:endParaRPr>
          </a:p>
          <a:p>
            <a:pPr marL="0" lvl="0" indent="0" algn="l" rtl="0">
              <a:spcBef>
                <a:spcPts val="120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b4ee33505d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2b4ee33505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Alexis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682ef2de4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2682ef2de4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a:solidFill>
                  <a:schemeClr val="dk1"/>
                </a:solidFill>
              </a:rPr>
              <a:t>As Alexis discussed, COP28 was historical compared to other meetings in the past. </a:t>
            </a:r>
            <a:endParaRPr sz="12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rPr>
              <a:t>COP26 was the first meeting to really acknowledge in the decision text that fossil fuels are contributing to climate change. The only outcome from meeting was a “phasedown of unabated coal power”</a:t>
            </a:r>
            <a:endParaRPr sz="12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rPr>
              <a:t>At COP27, there was discussion on phasing down fossil fuels, but any kind of deals were quickly shut down by oil and gas-producing countries. The main outcome from this meeting was advocation for more carbon capture technology.</a:t>
            </a:r>
            <a:endParaRPr sz="12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rPr>
              <a:t>So it is pretty remarkable that almost 200 countries at COP28 committed to “transitioning away from fossil fuels” but some argue this still isn’t enough.</a:t>
            </a:r>
            <a:endParaRPr sz="12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rPr>
              <a:t>But it is important to think about what “transitioning” means: At COP28 they mainly discussed </a:t>
            </a:r>
            <a:endParaRPr sz="12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rPr>
              <a:t>-tripling renewable energy capacity globally by 2030</a:t>
            </a:r>
            <a:endParaRPr sz="12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rPr>
              <a:t>-speeding up efforts to reduce coal use</a:t>
            </a:r>
            <a:endParaRPr sz="1200">
              <a:solidFill>
                <a:schemeClr val="dk1"/>
              </a:solidFill>
            </a:endParaRPr>
          </a:p>
          <a:p>
            <a:pPr marL="0" lvl="0" indent="0" algn="l" rtl="0">
              <a:lnSpc>
                <a:spcPct val="115000"/>
              </a:lnSpc>
              <a:spcBef>
                <a:spcPts val="1200"/>
              </a:spcBef>
              <a:spcAft>
                <a:spcPts val="0"/>
              </a:spcAft>
              <a:buNone/>
            </a:pPr>
            <a:r>
              <a:rPr lang="en" sz="1200">
                <a:solidFill>
                  <a:schemeClr val="dk1"/>
                </a:solidFill>
              </a:rPr>
              <a:t>-accelerating technologies such as carbon capture and storage</a:t>
            </a:r>
            <a:endParaRPr sz="12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rPr>
              <a:t>There is also a lot of controversy about the word “transition”</a:t>
            </a:r>
            <a:endParaRPr sz="12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rPr>
              <a:t>Transitions take time and we really can’t just unplug the current energy system we are using without building up a new energy system.</a:t>
            </a:r>
            <a:endParaRPr sz="12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rPr>
              <a:t>But some say there is no determined end point to a “transition”, and this term is catering countries that are still heavily reliant on fossil fuels.</a:t>
            </a:r>
            <a:endParaRPr sz="12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rPr>
              <a:t>Some argue that many countries have already been working towards transitioning away from fossil fuels for decades.</a:t>
            </a:r>
            <a:endParaRPr sz="1200">
              <a:solidFill>
                <a:schemeClr val="dk1"/>
              </a:solidFill>
            </a:endParaRPr>
          </a:p>
          <a:p>
            <a:pPr marL="0" lvl="0" indent="0" algn="l" rtl="0">
              <a:lnSpc>
                <a:spcPct val="115000"/>
              </a:lnSpc>
              <a:spcBef>
                <a:spcPts val="1200"/>
              </a:spcBef>
              <a:spcAft>
                <a:spcPts val="0"/>
              </a:spcAft>
              <a:buNone/>
            </a:pPr>
            <a:r>
              <a:rPr lang="en" sz="1200">
                <a:solidFill>
                  <a:schemeClr val="dk1"/>
                </a:solidFill>
              </a:rPr>
              <a:t>Maybe stronger wording such as “phase out” or “phase down” would be more applicable.</a:t>
            </a:r>
            <a:endParaRPr sz="1200">
              <a:solidFill>
                <a:schemeClr val="dk1"/>
              </a:solidFill>
            </a:endParaRPr>
          </a:p>
          <a:p>
            <a:pPr marL="0" lvl="0" indent="0" algn="l" rtl="0">
              <a:lnSpc>
                <a:spcPct val="115000"/>
              </a:lnSpc>
              <a:spcBef>
                <a:spcPts val="1200"/>
              </a:spcBef>
              <a:spcAft>
                <a:spcPts val="0"/>
              </a:spcAft>
              <a:buNone/>
            </a:pPr>
            <a:r>
              <a:rPr lang="en" sz="1200">
                <a:solidFill>
                  <a:schemeClr val="dk1"/>
                </a:solidFill>
              </a:rPr>
              <a:t>I also wanted to note that COP places no legal obligation on its signatories to meet the terms of agreements, so some say the process is a bit meaningless with a lack of accountability and enforcement.</a:t>
            </a:r>
            <a:endParaRPr sz="12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rPr>
              <a:t>Countries are expected to update their own climate change legislation and nationally determined contributions (NDC’s)</a:t>
            </a:r>
            <a:endParaRPr sz="12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rPr>
              <a:t>I just wanted to end off on this graph: The United Nations Environmental programme gap report of 2023 is projecting that fossil fuel production will keep rising for years, so there question was: will just a transition be fast enough?</a:t>
            </a:r>
            <a:endParaRPr sz="12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rPr>
              <a:t> </a:t>
            </a:r>
            <a:endParaRPr sz="1200">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sz="1200">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b4ee33505d_0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b4ee33505d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Global Renewables and Energy Efficiency Pledge was signed by 118 countries, including C</a:t>
            </a:r>
            <a:endParaRPr/>
          </a:p>
          <a:p>
            <a:pPr marL="0" lvl="0" indent="0" algn="l" rtl="0">
              <a:spcBef>
                <a:spcPts val="0"/>
              </a:spcBef>
              <a:spcAft>
                <a:spcPts val="0"/>
              </a:spcAft>
              <a:buNone/>
            </a:pPr>
            <a:r>
              <a:rPr lang="en"/>
              <a:t>anada. By signing this pledge, these countries have committed to collectively working to triple global renewable energy capacity from just over 3,000 GW to 11,000 GW annually. Signees of this pledge also commit to collaboratively doubling the current global average rate of energy efficiency improvements from 2% to 4%. To accomplish this, these countries have committed to making energy efficiency a first priority for policy-making, planning, and major investment decisions. </a:t>
            </a:r>
            <a:endParaRPr/>
          </a:p>
          <a:p>
            <a:pPr marL="0" lvl="0" indent="0" algn="l" rtl="0">
              <a:spcBef>
                <a:spcPts val="0"/>
              </a:spcBef>
              <a:spcAft>
                <a:spcPts val="0"/>
              </a:spcAft>
              <a:buNone/>
            </a:pPr>
            <a:endParaRPr/>
          </a:p>
          <a:p>
            <a:pPr marL="0" lvl="0" indent="0" algn="l" rtl="0">
              <a:spcBef>
                <a:spcPts val="0"/>
              </a:spcBef>
              <a:spcAft>
                <a:spcPts val="0"/>
              </a:spcAft>
              <a:buNone/>
            </a:pPr>
            <a:r>
              <a:rPr lang="en"/>
              <a:t>Canada’s commitment to this pledge, however, is somewhat murky. Significant policy changes and shifting of priorities are needed for this goal to be achieved, but the Canadian government does have a history of not meeting targets like this. In 2021, Canada committed to reducing greenhouse gas emissions to 40-45% below 2005 levels by 2030, and are not currently on track for that goal. Additionally, a 2023 Production Gap Report shows that Canada’s oil production is set to increase through 2030. To meet these commitments, Canada need to put significant funding into technological advances in renewable energy, not increase oil production. However, responses to these commitments require nationwide cooperation, and it is difficult to ge the provinces working collectively on targets such as these. </a:t>
            </a:r>
            <a:endParaRPr/>
          </a:p>
          <a:p>
            <a:pPr marL="0" lvl="0" indent="0" algn="l" rtl="0">
              <a:spcBef>
                <a:spcPts val="0"/>
              </a:spcBef>
              <a:spcAft>
                <a:spcPts val="0"/>
              </a:spcAft>
              <a:buNone/>
            </a:pPr>
            <a:endParaRPr/>
          </a:p>
          <a:p>
            <a:pPr marL="0" lvl="0" indent="0" algn="l" rtl="0">
              <a:spcBef>
                <a:spcPts val="0"/>
              </a:spcBef>
              <a:spcAft>
                <a:spcPts val="0"/>
              </a:spcAft>
              <a:buNone/>
            </a:pPr>
            <a:r>
              <a:rPr lang="en"/>
              <a:t>On a global scale, potential pitfalls to the meeting of this 2030 renewables and energy efficiency goal are similar to those faced in Canada. The successful meeting of this target requires collaboration between numerous nations, many of which likely have competing interests. Collaboration on this scale takes time we simply may not have. Furthermore, success relies on substantial policy changes and funding for advancing technologies and assisting developing nations though this transition. In post-2030, projections indicate that we will have the advancements in technology necessary to make this a reality, but these advancements rely on funding and research support that does not currently exist (at least not on the necessary scale). Finally, nations may need to rely on transitional fuels, such as liquified petroleum gas (which is climate-damaging), to bridge the gap between fossil fuels and renewable energy. </a:t>
            </a:r>
            <a:endParaRPr/>
          </a:p>
          <a:p>
            <a:pPr marL="0" lvl="0" indent="0" algn="l" rtl="0">
              <a:spcBef>
                <a:spcPts val="0"/>
              </a:spcBef>
              <a:spcAft>
                <a:spcPts val="0"/>
              </a:spcAft>
              <a:buNone/>
            </a:pPr>
            <a:r>
              <a:rPr lang="en" u="sng">
                <a:solidFill>
                  <a:schemeClr val="hlink"/>
                </a:solidFill>
                <a:hlinkClick r:id="rId3"/>
              </a:rPr>
              <a:t>https://www.pembina.org/blog/canada-needs-commit-ambitious-climate-action-cop28</a:t>
            </a:r>
            <a:endParaRPr/>
          </a:p>
          <a:p>
            <a:pPr marL="0" lvl="0" indent="0" algn="l" rtl="0">
              <a:spcBef>
                <a:spcPts val="0"/>
              </a:spcBef>
              <a:spcAft>
                <a:spcPts val="0"/>
              </a:spcAft>
              <a:buNone/>
            </a:pPr>
            <a:r>
              <a:rPr lang="en" u="sng">
                <a:solidFill>
                  <a:schemeClr val="hlink"/>
                </a:solidFill>
                <a:hlinkClick r:id="rId4"/>
              </a:rPr>
              <a:t>COP28: Global Renewables And Energy Efficiency Pledge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b4ee33505d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2b4ee33505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b4ee33505d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2b4ee33505d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93C47D"/>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hyperlink" Target="https://www.food.system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hyperlink" Target="https://climatechampions.unfccc.int/system/food-systems-call-to-action/" TargetMode="External"/><Relationship Id="rId3" Type="http://schemas.openxmlformats.org/officeDocument/2006/relationships/hyperlink" Target="https://www.cbc.ca/news/climate/uae-cop28-green-energy-transition-1.7043613#:~:text=%22Other%20than%20that%2C%20the%20economy,the%20highest%20in%20the%20world" TargetMode="External"/><Relationship Id="rId7" Type="http://schemas.openxmlformats.org/officeDocument/2006/relationships/hyperlink" Target="https://climatechampions.unfccc.int/wp-content/uploads/2023/11/Non-State-Actor-Call-to-Action-FINAL-VERSION-SIGNED-OFF.pdf" TargetMode="External"/><Relationship Id="rId12" Type="http://schemas.openxmlformats.org/officeDocument/2006/relationships/hyperlink" Target="https://www.reuters.com/sustainability/climate-energy/over-110-countries-set-join-cop28-deal-triple-renewable-energy-2023-12-02/"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https://www.weforum.org/agenda/2023/11/phase-down-out-fossil-fuel-arguments/" TargetMode="External"/><Relationship Id="rId11" Type="http://schemas.openxmlformats.org/officeDocument/2006/relationships/hyperlink" Target="https://www.energy.gov/articles/cop28-countries-launch-declaration-triple-nuclear-energy-capacity-2050-recognizing-key" TargetMode="External"/><Relationship Id="rId5" Type="http://schemas.openxmlformats.org/officeDocument/2006/relationships/hyperlink" Target="https://www.food.systems/" TargetMode="External"/><Relationship Id="rId10" Type="http://schemas.openxmlformats.org/officeDocument/2006/relationships/hyperlink" Target="https://unfccc.int/news/new-analysis-of-national-climate-plans-insufficient-progress-made-cop28-must-set-stage-for-immediate" TargetMode="External"/><Relationship Id="rId4" Type="http://schemas.openxmlformats.org/officeDocument/2006/relationships/hyperlink" Target="https://www.expocitydubai.com/en/" TargetMode="External"/><Relationship Id="rId9" Type="http://schemas.openxmlformats.org/officeDocument/2006/relationships/hyperlink" Target="https://www.climate.gov/news-features/features/whats-number-meaning-15-c-climate-threshold#:~:text=Because%20both%20models%20and%20paleoclimate"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cib-bic.ca/en/medias/articles/cib-commits-970-million-towards-canadas-first-small-modular-reactor"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hyperlink" Target="https://education.nationalgeographic.org/resource/nuclear-energy/" TargetMode="External"/><Relationship Id="rId4" Type="http://schemas.openxmlformats.org/officeDocument/2006/relationships/hyperlink" Target="https://www.world-nuclear.org/information-library/current-and-future-generation/nuclear-power-in-the-world-today.aspx"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713928" y="3523025"/>
            <a:ext cx="5850000" cy="1077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000" i="1">
                <a:solidFill>
                  <a:schemeClr val="lt1"/>
                </a:solidFill>
              </a:rPr>
              <a:t>Summary</a:t>
            </a:r>
            <a:endParaRPr sz="6000" i="1">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2"/>
          <p:cNvSpPr txBox="1">
            <a:spLocks noGrp="1"/>
          </p:cNvSpPr>
          <p:nvPr>
            <p:ph type="ctrTitle"/>
          </p:nvPr>
        </p:nvSpPr>
        <p:spPr>
          <a:xfrm>
            <a:off x="96250" y="82625"/>
            <a:ext cx="8931900" cy="599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2380"/>
              <a:t>Transforming Food Systems for People, Nature and Climate</a:t>
            </a:r>
            <a:endParaRPr sz="2380"/>
          </a:p>
        </p:txBody>
      </p:sp>
      <p:sp>
        <p:nvSpPr>
          <p:cNvPr id="119" name="Google Shape;119;p22"/>
          <p:cNvSpPr txBox="1">
            <a:spLocks noGrp="1"/>
          </p:cNvSpPr>
          <p:nvPr>
            <p:ph type="subTitle" idx="1"/>
          </p:nvPr>
        </p:nvSpPr>
        <p:spPr>
          <a:xfrm>
            <a:off x="4309650" y="793600"/>
            <a:ext cx="4718400" cy="40035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1800">
                <a:solidFill>
                  <a:schemeClr val="dk1"/>
                </a:solidFill>
              </a:rPr>
              <a:t>- UN Climate Change High-Level Champions collaborated with Non-State Actors (farmers, fishers, businesses, and all those in the food system) to develop a Call to Action</a:t>
            </a:r>
            <a:endParaRPr sz="1800">
              <a:solidFill>
                <a:schemeClr val="dk1"/>
              </a:solidFill>
            </a:endParaRPr>
          </a:p>
          <a:p>
            <a:pPr marL="0" lvl="0" indent="0" algn="l" rtl="0">
              <a:spcBef>
                <a:spcPts val="0"/>
              </a:spcBef>
              <a:spcAft>
                <a:spcPts val="0"/>
              </a:spcAft>
              <a:buNone/>
            </a:pPr>
            <a:endParaRPr sz="1800">
              <a:solidFill>
                <a:schemeClr val="dk1"/>
              </a:solidFill>
            </a:endParaRPr>
          </a:p>
          <a:p>
            <a:pPr marL="0" lvl="0" indent="0" algn="l" rtl="0">
              <a:spcBef>
                <a:spcPts val="0"/>
              </a:spcBef>
              <a:spcAft>
                <a:spcPts val="0"/>
              </a:spcAft>
              <a:buNone/>
            </a:pPr>
            <a:r>
              <a:rPr lang="en" sz="1800">
                <a:solidFill>
                  <a:schemeClr val="dk1"/>
                </a:solidFill>
              </a:rPr>
              <a:t>- Shared vision to establish food systems that deliver measurable progress for people, nature and climate</a:t>
            </a:r>
            <a:endParaRPr sz="1800">
              <a:solidFill>
                <a:schemeClr val="dk1"/>
              </a:solidFill>
            </a:endParaRPr>
          </a:p>
          <a:p>
            <a:pPr marL="0" lvl="0" indent="0" algn="l" rtl="0">
              <a:spcBef>
                <a:spcPts val="0"/>
              </a:spcBef>
              <a:spcAft>
                <a:spcPts val="0"/>
              </a:spcAft>
              <a:buNone/>
            </a:pPr>
            <a:endParaRPr sz="1800">
              <a:solidFill>
                <a:schemeClr val="dk1"/>
              </a:solidFill>
            </a:endParaRPr>
          </a:p>
          <a:p>
            <a:pPr marL="0" lvl="0" indent="0" algn="l" rtl="0">
              <a:spcBef>
                <a:spcPts val="0"/>
              </a:spcBef>
              <a:spcAft>
                <a:spcPts val="0"/>
              </a:spcAft>
              <a:buNone/>
            </a:pPr>
            <a:r>
              <a:rPr lang="en" sz="1800">
                <a:solidFill>
                  <a:schemeClr val="dk1"/>
                </a:solidFill>
              </a:rPr>
              <a:t>- 10 critical actions to get to the 2030 vision </a:t>
            </a:r>
            <a:endParaRPr sz="1800">
              <a:solidFill>
                <a:schemeClr val="dk1"/>
              </a:solidFill>
            </a:endParaRPr>
          </a:p>
          <a:p>
            <a:pPr marL="0" lvl="0" indent="0" algn="l" rtl="0">
              <a:spcBef>
                <a:spcPts val="0"/>
              </a:spcBef>
              <a:spcAft>
                <a:spcPts val="0"/>
              </a:spcAft>
              <a:buNone/>
            </a:pPr>
            <a:endParaRPr sz="1800">
              <a:solidFill>
                <a:schemeClr val="dk1"/>
              </a:solidFill>
            </a:endParaRPr>
          </a:p>
          <a:p>
            <a:pPr marL="0" lvl="0" indent="0" algn="l" rtl="0">
              <a:spcBef>
                <a:spcPts val="0"/>
              </a:spcBef>
              <a:spcAft>
                <a:spcPts val="0"/>
              </a:spcAft>
              <a:buNone/>
            </a:pPr>
            <a:r>
              <a:rPr lang="en" sz="1800">
                <a:solidFill>
                  <a:schemeClr val="dk1"/>
                </a:solidFill>
              </a:rPr>
              <a:t>- Call to Action addressed the need for time-bound holistic and global targets for COP29</a:t>
            </a:r>
            <a:endParaRPr sz="1800">
              <a:solidFill>
                <a:schemeClr val="dk1"/>
              </a:solidFill>
            </a:endParaRPr>
          </a:p>
        </p:txBody>
      </p:sp>
      <p:pic>
        <p:nvPicPr>
          <p:cNvPr id="120" name="Google Shape;120;p22"/>
          <p:cNvPicPr preferRelativeResize="0"/>
          <p:nvPr/>
        </p:nvPicPr>
        <p:blipFill rotWithShape="1">
          <a:blip r:embed="rId3">
            <a:alphaModFix/>
          </a:blip>
          <a:srcRect t="1286" r="-4351" b="1286"/>
          <a:stretch/>
        </p:blipFill>
        <p:spPr>
          <a:xfrm>
            <a:off x="-87925" y="682325"/>
            <a:ext cx="4771176" cy="4461174"/>
          </a:xfrm>
          <a:prstGeom prst="rect">
            <a:avLst/>
          </a:prstGeom>
          <a:noFill/>
          <a:ln>
            <a:noFill/>
          </a:ln>
        </p:spPr>
      </p:pic>
      <p:sp>
        <p:nvSpPr>
          <p:cNvPr id="121" name="Google Shape;121;p22"/>
          <p:cNvSpPr txBox="1"/>
          <p:nvPr/>
        </p:nvSpPr>
        <p:spPr>
          <a:xfrm>
            <a:off x="54675" y="4849150"/>
            <a:ext cx="753900" cy="18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u="sng">
                <a:solidFill>
                  <a:schemeClr val="hlink"/>
                </a:solidFill>
                <a:hlinkClick r:id="rId4"/>
              </a:rPr>
              <a:t>Link</a:t>
            </a:r>
            <a:endParaRPr sz="1300">
              <a:solidFill>
                <a:schemeClr val="dk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3"/>
          <p:cNvSpPr txBox="1">
            <a:spLocks noGrp="1"/>
          </p:cNvSpPr>
          <p:nvPr>
            <p:ph type="ctrTitle"/>
          </p:nvPr>
        </p:nvSpPr>
        <p:spPr>
          <a:xfrm>
            <a:off x="1140700" y="125950"/>
            <a:ext cx="6684000" cy="5460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2300"/>
              <a:t>Keeping 1.5°C alive  </a:t>
            </a:r>
            <a:endParaRPr sz="2300"/>
          </a:p>
        </p:txBody>
      </p:sp>
      <p:sp>
        <p:nvSpPr>
          <p:cNvPr id="127" name="Google Shape;127;p23"/>
          <p:cNvSpPr txBox="1">
            <a:spLocks noGrp="1"/>
          </p:cNvSpPr>
          <p:nvPr>
            <p:ph type="subTitle" idx="1"/>
          </p:nvPr>
        </p:nvSpPr>
        <p:spPr>
          <a:xfrm>
            <a:off x="5465400" y="893650"/>
            <a:ext cx="3442800" cy="3524700"/>
          </a:xfrm>
          <a:prstGeom prst="rect">
            <a:avLst/>
          </a:prstGeom>
        </p:spPr>
        <p:txBody>
          <a:bodyPr spcFirstLastPara="1" wrap="square" lIns="91425" tIns="91425" rIns="91425" bIns="91425" anchor="t" anchorCtr="0">
            <a:spAutoFit/>
          </a:bodyPr>
          <a:lstStyle/>
          <a:p>
            <a:pPr marL="457200" lvl="0" indent="-361950" algn="l" rtl="0">
              <a:spcBef>
                <a:spcPts val="0"/>
              </a:spcBef>
              <a:spcAft>
                <a:spcPts val="0"/>
              </a:spcAft>
              <a:buClr>
                <a:schemeClr val="dk1"/>
              </a:buClr>
              <a:buSzPts val="2100"/>
              <a:buChar char="-"/>
            </a:pPr>
            <a:r>
              <a:rPr lang="en" sz="2100">
                <a:solidFill>
                  <a:schemeClr val="dk1"/>
                </a:solidFill>
              </a:rPr>
              <a:t>What is the significance of the 1.5°C climate change goal?</a:t>
            </a:r>
            <a:endParaRPr sz="2100">
              <a:solidFill>
                <a:schemeClr val="dk1"/>
              </a:solidFill>
            </a:endParaRPr>
          </a:p>
          <a:p>
            <a:pPr marL="0" lvl="0" indent="0" algn="l" rtl="0">
              <a:spcBef>
                <a:spcPts val="0"/>
              </a:spcBef>
              <a:spcAft>
                <a:spcPts val="0"/>
              </a:spcAft>
              <a:buNone/>
            </a:pPr>
            <a:endParaRPr sz="2100">
              <a:solidFill>
                <a:schemeClr val="dk1"/>
              </a:solidFill>
            </a:endParaRPr>
          </a:p>
          <a:p>
            <a:pPr marL="457200" lvl="0" indent="-361950" algn="l" rtl="0">
              <a:spcBef>
                <a:spcPts val="0"/>
              </a:spcBef>
              <a:spcAft>
                <a:spcPts val="0"/>
              </a:spcAft>
              <a:buClr>
                <a:schemeClr val="dk1"/>
              </a:buClr>
              <a:buSzPts val="2100"/>
              <a:buChar char="-"/>
            </a:pPr>
            <a:r>
              <a:rPr lang="en" sz="2100">
                <a:solidFill>
                  <a:schemeClr val="dk1"/>
                </a:solidFill>
              </a:rPr>
              <a:t>Is this goal possible?</a:t>
            </a:r>
            <a:endParaRPr sz="2100">
              <a:solidFill>
                <a:schemeClr val="dk1"/>
              </a:solidFill>
            </a:endParaRPr>
          </a:p>
          <a:p>
            <a:pPr marL="0" lvl="0" indent="0" algn="l" rtl="0">
              <a:spcBef>
                <a:spcPts val="0"/>
              </a:spcBef>
              <a:spcAft>
                <a:spcPts val="0"/>
              </a:spcAft>
              <a:buNone/>
            </a:pPr>
            <a:endParaRPr sz="2100">
              <a:solidFill>
                <a:schemeClr val="dk1"/>
              </a:solidFill>
            </a:endParaRPr>
          </a:p>
          <a:p>
            <a:pPr marL="0" lvl="0" indent="0" algn="l" rtl="0">
              <a:spcBef>
                <a:spcPts val="0"/>
              </a:spcBef>
              <a:spcAft>
                <a:spcPts val="0"/>
              </a:spcAft>
              <a:buNone/>
            </a:pPr>
            <a:endParaRPr sz="2100">
              <a:solidFill>
                <a:schemeClr val="dk1"/>
              </a:solidFill>
            </a:endParaRPr>
          </a:p>
          <a:p>
            <a:pPr marL="457200" lvl="0" indent="-361950" algn="l" rtl="0">
              <a:spcBef>
                <a:spcPts val="0"/>
              </a:spcBef>
              <a:spcAft>
                <a:spcPts val="0"/>
              </a:spcAft>
              <a:buClr>
                <a:schemeClr val="dk1"/>
              </a:buClr>
              <a:buSzPts val="2100"/>
              <a:buChar char="-"/>
            </a:pPr>
            <a:r>
              <a:rPr lang="en" sz="2100">
                <a:solidFill>
                  <a:schemeClr val="dk1"/>
                </a:solidFill>
              </a:rPr>
              <a:t>What changes need to be made?</a:t>
            </a:r>
            <a:endParaRPr sz="2100">
              <a:solidFill>
                <a:schemeClr val="dk1"/>
              </a:solidFill>
            </a:endParaRPr>
          </a:p>
          <a:p>
            <a:pPr marL="0" lvl="0" indent="0" algn="l" rtl="0">
              <a:spcBef>
                <a:spcPts val="0"/>
              </a:spcBef>
              <a:spcAft>
                <a:spcPts val="0"/>
              </a:spcAft>
              <a:buNone/>
            </a:pPr>
            <a:endParaRPr>
              <a:solidFill>
                <a:schemeClr val="dk1"/>
              </a:solidFill>
            </a:endParaRPr>
          </a:p>
        </p:txBody>
      </p:sp>
      <p:pic>
        <p:nvPicPr>
          <p:cNvPr id="128" name="Google Shape;128;p23"/>
          <p:cNvPicPr preferRelativeResize="0"/>
          <p:nvPr/>
        </p:nvPicPr>
        <p:blipFill>
          <a:blip r:embed="rId3">
            <a:alphaModFix/>
          </a:blip>
          <a:stretch>
            <a:fillRect/>
          </a:stretch>
        </p:blipFill>
        <p:spPr>
          <a:xfrm>
            <a:off x="0" y="893653"/>
            <a:ext cx="5369950" cy="3356200"/>
          </a:xfrm>
          <a:prstGeom prst="rect">
            <a:avLst/>
          </a:prstGeom>
          <a:noFill/>
          <a:ln w="19050" cap="flat" cmpd="sng">
            <a:solidFill>
              <a:schemeClr val="dk1"/>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4"/>
          <p:cNvSpPr txBox="1">
            <a:spLocks noGrp="1"/>
          </p:cNvSpPr>
          <p:nvPr>
            <p:ph type="ctrTitle"/>
          </p:nvPr>
        </p:nvSpPr>
        <p:spPr>
          <a:xfrm>
            <a:off x="250600" y="383650"/>
            <a:ext cx="8520600" cy="305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350"/>
              <a:t>Global Stocktake and NDC</a:t>
            </a:r>
            <a:endParaRPr sz="2350"/>
          </a:p>
        </p:txBody>
      </p:sp>
      <p:pic>
        <p:nvPicPr>
          <p:cNvPr id="134" name="Google Shape;134;p24"/>
          <p:cNvPicPr preferRelativeResize="0"/>
          <p:nvPr/>
        </p:nvPicPr>
        <p:blipFill>
          <a:blip r:embed="rId3">
            <a:alphaModFix/>
          </a:blip>
          <a:stretch>
            <a:fillRect/>
          </a:stretch>
        </p:blipFill>
        <p:spPr>
          <a:xfrm>
            <a:off x="4189975" y="795600"/>
            <a:ext cx="4954025" cy="3387100"/>
          </a:xfrm>
          <a:prstGeom prst="rect">
            <a:avLst/>
          </a:prstGeom>
          <a:noFill/>
          <a:ln w="19050" cap="flat" cmpd="sng">
            <a:solidFill>
              <a:schemeClr val="dk1"/>
            </a:solidFill>
            <a:prstDash val="solid"/>
            <a:round/>
            <a:headEnd type="none" w="sm" len="sm"/>
            <a:tailEnd type="none" w="sm" len="sm"/>
          </a:ln>
        </p:spPr>
      </p:pic>
      <p:sp>
        <p:nvSpPr>
          <p:cNvPr id="135" name="Google Shape;135;p24"/>
          <p:cNvSpPr txBox="1"/>
          <p:nvPr/>
        </p:nvSpPr>
        <p:spPr>
          <a:xfrm>
            <a:off x="0" y="872525"/>
            <a:ext cx="4036800" cy="33102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Global Stocktake and Nationally determined contributions happen every 5 years</a:t>
            </a:r>
            <a:endParaRPr>
              <a:solidFill>
                <a:schemeClr val="dk1"/>
              </a:solidFill>
            </a:endParaRPr>
          </a:p>
          <a:p>
            <a:pPr marL="457200" lvl="0" indent="0" algn="l" rtl="0">
              <a:spcBef>
                <a:spcPts val="0"/>
              </a:spcBef>
              <a:spcAft>
                <a:spcPts val="0"/>
              </a:spcAft>
              <a:buNone/>
            </a:pP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They ensure that parties are making efforts towards reducing emissions </a:t>
            </a:r>
            <a:endParaRPr>
              <a:solidFill>
                <a:schemeClr val="dk1"/>
              </a:solidFill>
            </a:endParaRPr>
          </a:p>
          <a:p>
            <a:pPr marL="457200" lvl="0" indent="0" algn="l" rtl="0">
              <a:spcBef>
                <a:spcPts val="0"/>
              </a:spcBef>
              <a:spcAft>
                <a:spcPts val="0"/>
              </a:spcAft>
              <a:buNone/>
            </a:pP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The Paris agreement was a legally binding international treaty </a:t>
            </a:r>
            <a:endParaRPr>
              <a:solidFill>
                <a:schemeClr val="dk1"/>
              </a:solidFill>
            </a:endParaRPr>
          </a:p>
          <a:p>
            <a:pPr marL="457200" lvl="0" indent="0" algn="l" rtl="0">
              <a:spcBef>
                <a:spcPts val="0"/>
              </a:spcBef>
              <a:spcAft>
                <a:spcPts val="0"/>
              </a:spcAft>
              <a:buNone/>
            </a:pP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Global Stocktake is also a reminder for parties that they will have to submit their NDC soon</a:t>
            </a:r>
            <a:endParaRPr>
              <a:solidFill>
                <a:schemeClr val="dk1"/>
              </a:solidFill>
            </a:endParaRPr>
          </a:p>
          <a:p>
            <a:pPr marL="457200" lvl="0" indent="0" algn="l" rtl="0">
              <a:spcBef>
                <a:spcPts val="0"/>
              </a:spcBef>
              <a:spcAft>
                <a:spcPts val="0"/>
              </a:spcAft>
              <a:buNone/>
            </a:pPr>
            <a:endParaRPr sz="1200">
              <a:solidFill>
                <a:schemeClr val="dk2"/>
              </a:solidFill>
            </a:endParaRPr>
          </a:p>
          <a:p>
            <a:pPr marL="0" lvl="0" indent="0" algn="l" rtl="0">
              <a:spcBef>
                <a:spcPts val="0"/>
              </a:spcBef>
              <a:spcAft>
                <a:spcPts val="0"/>
              </a:spcAft>
              <a:buNone/>
            </a:pPr>
            <a:endParaRPr sz="1200">
              <a:solidFill>
                <a:schemeClr val="dk2"/>
              </a:solidFill>
            </a:endParaRPr>
          </a:p>
          <a:p>
            <a:pPr marL="0" lvl="0" indent="0" algn="l" rtl="0">
              <a:spcBef>
                <a:spcPts val="0"/>
              </a:spcBef>
              <a:spcAft>
                <a:spcPts val="0"/>
              </a:spcAft>
              <a:buNone/>
            </a:pPr>
            <a:endParaRPr sz="1200">
              <a:solidFill>
                <a:schemeClr val="dk2"/>
              </a:solidFill>
            </a:endParaRPr>
          </a:p>
          <a:p>
            <a:pPr marL="0" lvl="0" indent="0" algn="l" rtl="0">
              <a:spcBef>
                <a:spcPts val="0"/>
              </a:spcBef>
              <a:spcAft>
                <a:spcPts val="0"/>
              </a:spcAft>
              <a:buNone/>
            </a:pPr>
            <a:endParaRPr sz="1200">
              <a:solidFill>
                <a:schemeClr val="dk2"/>
              </a:solidFill>
            </a:endParaRPr>
          </a:p>
          <a:p>
            <a:pPr marL="0" lvl="0" indent="0" algn="l" rtl="0">
              <a:spcBef>
                <a:spcPts val="0"/>
              </a:spcBef>
              <a:spcAft>
                <a:spcPts val="0"/>
              </a:spcAft>
              <a:buNone/>
            </a:pPr>
            <a:endParaRPr sz="1200">
              <a:solidFill>
                <a:schemeClr val="dk2"/>
              </a:solidFill>
            </a:endParaRPr>
          </a:p>
          <a:p>
            <a:pPr marL="0" lvl="0" indent="0" algn="l" rtl="0">
              <a:spcBef>
                <a:spcPts val="0"/>
              </a:spcBef>
              <a:spcAft>
                <a:spcPts val="0"/>
              </a:spcAft>
              <a:buNone/>
            </a:pPr>
            <a:endParaRPr sz="1200">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5"/>
          <p:cNvSpPr txBox="1">
            <a:spLocks noGrp="1"/>
          </p:cNvSpPr>
          <p:nvPr>
            <p:ph type="ctrTitle"/>
          </p:nvPr>
        </p:nvSpPr>
        <p:spPr>
          <a:xfrm>
            <a:off x="2821500" y="212200"/>
            <a:ext cx="3501000" cy="4395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SzPct val="49499"/>
              <a:buNone/>
            </a:pPr>
            <a:r>
              <a:rPr lang="en" sz="2000"/>
              <a:t>Loss and Damages Fund </a:t>
            </a:r>
            <a:endParaRPr sz="2000"/>
          </a:p>
        </p:txBody>
      </p:sp>
      <p:pic>
        <p:nvPicPr>
          <p:cNvPr id="141" name="Google Shape;141;p25"/>
          <p:cNvPicPr preferRelativeResize="0"/>
          <p:nvPr/>
        </p:nvPicPr>
        <p:blipFill>
          <a:blip r:embed="rId3">
            <a:alphaModFix/>
          </a:blip>
          <a:stretch>
            <a:fillRect/>
          </a:stretch>
        </p:blipFill>
        <p:spPr>
          <a:xfrm>
            <a:off x="5203800" y="571975"/>
            <a:ext cx="3345899" cy="1778850"/>
          </a:xfrm>
          <a:prstGeom prst="rect">
            <a:avLst/>
          </a:prstGeom>
          <a:noFill/>
          <a:ln w="19050" cap="flat" cmpd="sng">
            <a:solidFill>
              <a:schemeClr val="dk1"/>
            </a:solidFill>
            <a:prstDash val="solid"/>
            <a:round/>
            <a:headEnd type="none" w="sm" len="sm"/>
            <a:tailEnd type="none" w="sm" len="sm"/>
          </a:ln>
        </p:spPr>
      </p:pic>
      <p:sp>
        <p:nvSpPr>
          <p:cNvPr id="142" name="Google Shape;142;p25"/>
          <p:cNvSpPr txBox="1"/>
          <p:nvPr/>
        </p:nvSpPr>
        <p:spPr>
          <a:xfrm>
            <a:off x="5203800" y="2322725"/>
            <a:ext cx="33459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2"/>
                </a:solidFill>
              </a:rPr>
              <a:t>Current and projected Loss &amp; Damage (L&amp;D) funds required. </a:t>
            </a:r>
            <a:r>
              <a:rPr lang="en" sz="600">
                <a:solidFill>
                  <a:schemeClr val="dk2"/>
                </a:solidFill>
              </a:rPr>
              <a:t>Retrieved fromhttps://assets-global.website-files.com/605869242b205050a0579e87/6462710b127e29f1b1e74ee7_The_Loss_and_Damage_Finance_Landscape_HBF_L%26DC_15052023.pdf</a:t>
            </a:r>
            <a:endParaRPr sz="600">
              <a:solidFill>
                <a:schemeClr val="dk2"/>
              </a:solidFill>
            </a:endParaRPr>
          </a:p>
        </p:txBody>
      </p:sp>
      <p:sp>
        <p:nvSpPr>
          <p:cNvPr id="143" name="Google Shape;143;p25"/>
          <p:cNvSpPr txBox="1"/>
          <p:nvPr/>
        </p:nvSpPr>
        <p:spPr>
          <a:xfrm>
            <a:off x="197425" y="667900"/>
            <a:ext cx="4467600" cy="41334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Char char="-"/>
            </a:pPr>
            <a:r>
              <a:rPr lang="en" sz="1800">
                <a:solidFill>
                  <a:schemeClr val="dk1"/>
                </a:solidFill>
              </a:rPr>
              <a:t>Established at COP 27 as a fund to help developing nations deal with the impacts of climate change</a:t>
            </a:r>
            <a:endParaRPr sz="1800">
              <a:solidFill>
                <a:schemeClr val="dk1"/>
              </a:solidFill>
            </a:endParaRPr>
          </a:p>
          <a:p>
            <a:pPr marL="0" lvl="0" indent="0" algn="l" rtl="0">
              <a:spcBef>
                <a:spcPts val="0"/>
              </a:spcBef>
              <a:spcAft>
                <a:spcPts val="0"/>
              </a:spcAft>
              <a:buNone/>
            </a:pP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$700M USD has been pledged at COP 28.</a:t>
            </a:r>
            <a:endParaRPr sz="1800">
              <a:solidFill>
                <a:schemeClr val="dk1"/>
              </a:solidFill>
            </a:endParaRPr>
          </a:p>
          <a:p>
            <a:pPr marL="0" lvl="0" indent="0" algn="l" rtl="0">
              <a:spcBef>
                <a:spcPts val="0"/>
              </a:spcBef>
              <a:spcAft>
                <a:spcPts val="0"/>
              </a:spcAft>
              <a:buNone/>
            </a:pP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Administered through the World Bank</a:t>
            </a:r>
            <a:endParaRPr sz="1800">
              <a:solidFill>
                <a:schemeClr val="dk1"/>
              </a:solidFill>
            </a:endParaRPr>
          </a:p>
          <a:p>
            <a:pPr marL="0" lvl="0" indent="0" algn="l" rtl="0">
              <a:spcBef>
                <a:spcPts val="0"/>
              </a:spcBef>
              <a:spcAft>
                <a:spcPts val="0"/>
              </a:spcAft>
              <a:buNone/>
            </a:pP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Not legally binding</a:t>
            </a:r>
            <a:endParaRPr sz="1800">
              <a:solidFill>
                <a:schemeClr val="dk1"/>
              </a:solidFill>
            </a:endParaRPr>
          </a:p>
          <a:p>
            <a:pPr marL="0" lvl="0" indent="0" algn="l" rtl="0">
              <a:spcBef>
                <a:spcPts val="0"/>
              </a:spcBef>
              <a:spcAft>
                <a:spcPts val="0"/>
              </a:spcAft>
              <a:buNone/>
            </a:pP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Further clarification on terms and definitions needed for who is eligible and how money is distributed</a:t>
            </a:r>
            <a:endParaRPr sz="1800">
              <a:solidFill>
                <a:schemeClr val="dk1"/>
              </a:solidFill>
            </a:endParaRPr>
          </a:p>
        </p:txBody>
      </p:sp>
      <p:pic>
        <p:nvPicPr>
          <p:cNvPr id="144" name="Google Shape;144;p25"/>
          <p:cNvPicPr preferRelativeResize="0"/>
          <p:nvPr/>
        </p:nvPicPr>
        <p:blipFill>
          <a:blip r:embed="rId4">
            <a:alphaModFix/>
          </a:blip>
          <a:stretch>
            <a:fillRect/>
          </a:stretch>
        </p:blipFill>
        <p:spPr>
          <a:xfrm>
            <a:off x="5203863" y="2871625"/>
            <a:ext cx="3345775" cy="1744725"/>
          </a:xfrm>
          <a:prstGeom prst="rect">
            <a:avLst/>
          </a:prstGeom>
          <a:noFill/>
          <a:ln w="19050" cap="flat" cmpd="sng">
            <a:solidFill>
              <a:schemeClr val="dk1"/>
            </a:solidFill>
            <a:prstDash val="solid"/>
            <a:round/>
            <a:headEnd type="none" w="sm" len="sm"/>
            <a:tailEnd type="none" w="sm" len="sm"/>
          </a:ln>
        </p:spPr>
      </p:pic>
      <p:sp>
        <p:nvSpPr>
          <p:cNvPr id="145" name="Google Shape;145;p25"/>
          <p:cNvSpPr txBox="1"/>
          <p:nvPr/>
        </p:nvSpPr>
        <p:spPr>
          <a:xfrm>
            <a:off x="5221650" y="4544675"/>
            <a:ext cx="3501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2"/>
                </a:solidFill>
              </a:rPr>
              <a:t>Economic and non-economic loss and damage from extreme or slow onset events. </a:t>
            </a:r>
            <a:r>
              <a:rPr lang="en" sz="600">
                <a:solidFill>
                  <a:schemeClr val="dk2"/>
                </a:solidFill>
              </a:rPr>
              <a:t>Retrieved from https://assets-global.website-files.com/605869242b205050a0579e87/6462710b127e29f1b1e74ee7_The_Loss_and_Damage_Finance_Landscape_HBF_L%26DC_15052023.pdf</a:t>
            </a:r>
            <a:endParaRPr sz="600">
              <a:solidFill>
                <a:schemeClr val="dk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6"/>
          <p:cNvSpPr txBox="1">
            <a:spLocks noGrp="1"/>
          </p:cNvSpPr>
          <p:nvPr>
            <p:ph type="title"/>
          </p:nvPr>
        </p:nvSpPr>
        <p:spPr>
          <a:xfrm>
            <a:off x="311700" y="1808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780"/>
              <a:t>Methane Reduction Pledge</a:t>
            </a:r>
            <a:endParaRPr sz="3780"/>
          </a:p>
        </p:txBody>
      </p:sp>
      <p:sp>
        <p:nvSpPr>
          <p:cNvPr id="151" name="Google Shape;151;p26"/>
          <p:cNvSpPr txBox="1">
            <a:spLocks noGrp="1"/>
          </p:cNvSpPr>
          <p:nvPr>
            <p:ph type="body" idx="1"/>
          </p:nvPr>
        </p:nvSpPr>
        <p:spPr>
          <a:xfrm>
            <a:off x="311700" y="833450"/>
            <a:ext cx="4148100" cy="4196700"/>
          </a:xfrm>
          <a:prstGeom prst="rect">
            <a:avLst/>
          </a:prstGeom>
        </p:spPr>
        <p:txBody>
          <a:bodyPr spcFirstLastPara="1" wrap="square" lIns="91425" tIns="91425" rIns="91425" bIns="91425" anchor="t" anchorCtr="0">
            <a:normAutofit/>
          </a:bodyPr>
          <a:lstStyle/>
          <a:p>
            <a:pPr marL="457200" lvl="0" indent="-323850" algn="l" rtl="0">
              <a:spcBef>
                <a:spcPts val="0"/>
              </a:spcBef>
              <a:spcAft>
                <a:spcPts val="0"/>
              </a:spcAft>
              <a:buClr>
                <a:schemeClr val="dk1"/>
              </a:buClr>
              <a:buSzPts val="1500"/>
              <a:buChar char="-"/>
            </a:pPr>
            <a:r>
              <a:rPr lang="en" sz="1500">
                <a:solidFill>
                  <a:schemeClr val="dk1"/>
                </a:solidFill>
              </a:rPr>
              <a:t>50 of the world’s largest oil and gas companies (only 40% of production) pledge to achieve near zero methane leakage by 2030</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150 countries pledge 50% CH4 production by 2030.</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The strategy for reduction in methane tackles rice production, livestock operations, and waste management.</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Methane poses 80x the global warming threat that CO2 does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CH4 reductions will be “felt” sooner than CO2 reductions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Most methane production occurs from wetlands</a:t>
            </a:r>
            <a:endParaRPr sz="1500">
              <a:solidFill>
                <a:schemeClr val="dk1"/>
              </a:solidFill>
            </a:endParaRPr>
          </a:p>
        </p:txBody>
      </p:sp>
      <p:pic>
        <p:nvPicPr>
          <p:cNvPr id="152" name="Google Shape;152;p26"/>
          <p:cNvPicPr preferRelativeResize="0"/>
          <p:nvPr/>
        </p:nvPicPr>
        <p:blipFill>
          <a:blip r:embed="rId3">
            <a:alphaModFix/>
          </a:blip>
          <a:stretch>
            <a:fillRect/>
          </a:stretch>
        </p:blipFill>
        <p:spPr>
          <a:xfrm>
            <a:off x="4743340" y="1434875"/>
            <a:ext cx="4228859" cy="2851599"/>
          </a:xfrm>
          <a:prstGeom prst="rect">
            <a:avLst/>
          </a:prstGeom>
          <a:noFill/>
          <a:ln w="19050" cap="flat" cmpd="sng">
            <a:solidFill>
              <a:schemeClr val="dk1"/>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7"/>
          <p:cNvSpPr txBox="1">
            <a:spLocks noGrp="1"/>
          </p:cNvSpPr>
          <p:nvPr>
            <p:ph type="ctrTitle"/>
          </p:nvPr>
        </p:nvSpPr>
        <p:spPr>
          <a:xfrm>
            <a:off x="311700" y="177075"/>
            <a:ext cx="8520600" cy="716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3520"/>
              <a:t>Declaration to Triple Nuclear Energy</a:t>
            </a:r>
            <a:endParaRPr sz="3520"/>
          </a:p>
        </p:txBody>
      </p:sp>
      <p:pic>
        <p:nvPicPr>
          <p:cNvPr id="158" name="Google Shape;158;p27"/>
          <p:cNvPicPr preferRelativeResize="0"/>
          <p:nvPr/>
        </p:nvPicPr>
        <p:blipFill>
          <a:blip r:embed="rId3">
            <a:alphaModFix/>
          </a:blip>
          <a:stretch>
            <a:fillRect/>
          </a:stretch>
        </p:blipFill>
        <p:spPr>
          <a:xfrm>
            <a:off x="948750" y="1513150"/>
            <a:ext cx="4026624" cy="2687226"/>
          </a:xfrm>
          <a:prstGeom prst="rect">
            <a:avLst/>
          </a:prstGeom>
          <a:noFill/>
          <a:ln w="19050" cap="flat" cmpd="sng">
            <a:solidFill>
              <a:schemeClr val="dk1"/>
            </a:solidFill>
            <a:prstDash val="solid"/>
            <a:round/>
            <a:headEnd type="none" w="sm" len="sm"/>
            <a:tailEnd type="none" w="sm" len="sm"/>
          </a:ln>
        </p:spPr>
      </p:pic>
      <p:sp>
        <p:nvSpPr>
          <p:cNvPr id="159" name="Google Shape;159;p27"/>
          <p:cNvSpPr txBox="1"/>
          <p:nvPr/>
        </p:nvSpPr>
        <p:spPr>
          <a:xfrm>
            <a:off x="5223850" y="1518313"/>
            <a:ext cx="3549900" cy="267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1"/>
                </a:solidFill>
              </a:rPr>
              <a:t>Restrictions:</a:t>
            </a:r>
            <a:endParaRPr sz="1800" b="1">
              <a:solidFill>
                <a:schemeClr val="dk1"/>
              </a:solidFill>
            </a:endParaRPr>
          </a:p>
          <a:p>
            <a:pPr marL="0" lvl="0" indent="0" algn="l" rtl="0">
              <a:spcBef>
                <a:spcPts val="0"/>
              </a:spcBef>
              <a:spcAft>
                <a:spcPts val="0"/>
              </a:spcAft>
              <a:buNone/>
            </a:pPr>
            <a:r>
              <a:rPr lang="en" sz="1800">
                <a:solidFill>
                  <a:schemeClr val="dk1"/>
                </a:solidFill>
              </a:rPr>
              <a:t>	Timeline</a:t>
            </a:r>
            <a:endParaRPr sz="1800">
              <a:solidFill>
                <a:schemeClr val="dk1"/>
              </a:solidFill>
            </a:endParaRPr>
          </a:p>
          <a:p>
            <a:pPr marL="0" lvl="0" indent="0" algn="l" rtl="0">
              <a:spcBef>
                <a:spcPts val="0"/>
              </a:spcBef>
              <a:spcAft>
                <a:spcPts val="0"/>
              </a:spcAft>
              <a:buNone/>
            </a:pPr>
            <a:r>
              <a:rPr lang="en" sz="1800">
                <a:solidFill>
                  <a:schemeClr val="dk1"/>
                </a:solidFill>
              </a:rPr>
              <a:t>	Cost</a:t>
            </a:r>
            <a:endParaRPr sz="1800">
              <a:solidFill>
                <a:schemeClr val="dk1"/>
              </a:solidFill>
            </a:endParaRPr>
          </a:p>
          <a:p>
            <a:pPr marL="0" lvl="0" indent="0" algn="l" rtl="0">
              <a:spcBef>
                <a:spcPts val="0"/>
              </a:spcBef>
              <a:spcAft>
                <a:spcPts val="0"/>
              </a:spcAft>
              <a:buNone/>
            </a:pPr>
            <a:r>
              <a:rPr lang="en" sz="1800">
                <a:solidFill>
                  <a:schemeClr val="dk1"/>
                </a:solidFill>
              </a:rPr>
              <a:t>	Environmental concerns</a:t>
            </a:r>
            <a:endParaRPr sz="1800">
              <a:solidFill>
                <a:schemeClr val="dk1"/>
              </a:solidFill>
            </a:endParaRPr>
          </a:p>
          <a:p>
            <a:pPr marL="0" lvl="0" indent="0" algn="l" rtl="0">
              <a:spcBef>
                <a:spcPts val="0"/>
              </a:spcBef>
              <a:spcAft>
                <a:spcPts val="0"/>
              </a:spcAft>
              <a:buNone/>
            </a:pPr>
            <a:endParaRPr sz="1800">
              <a:solidFill>
                <a:schemeClr val="dk1"/>
              </a:solidFill>
            </a:endParaRPr>
          </a:p>
          <a:p>
            <a:pPr marL="0" lvl="0" indent="0" algn="l" rtl="0">
              <a:spcBef>
                <a:spcPts val="0"/>
              </a:spcBef>
              <a:spcAft>
                <a:spcPts val="0"/>
              </a:spcAft>
              <a:buNone/>
            </a:pPr>
            <a:r>
              <a:rPr lang="en" sz="1800" b="1">
                <a:solidFill>
                  <a:schemeClr val="dk1"/>
                </a:solidFill>
              </a:rPr>
              <a:t>Advantages:</a:t>
            </a:r>
            <a:endParaRPr sz="1800" b="1">
              <a:solidFill>
                <a:schemeClr val="dk1"/>
              </a:solidFill>
            </a:endParaRPr>
          </a:p>
          <a:p>
            <a:pPr marL="0" lvl="0" indent="0" algn="l" rtl="0">
              <a:spcBef>
                <a:spcPts val="0"/>
              </a:spcBef>
              <a:spcAft>
                <a:spcPts val="0"/>
              </a:spcAft>
              <a:buNone/>
            </a:pPr>
            <a:r>
              <a:rPr lang="en" sz="1800">
                <a:solidFill>
                  <a:schemeClr val="dk1"/>
                </a:solidFill>
              </a:rPr>
              <a:t>	Clean energy</a:t>
            </a:r>
            <a:endParaRPr sz="1800">
              <a:solidFill>
                <a:schemeClr val="dk1"/>
              </a:solidFill>
            </a:endParaRPr>
          </a:p>
          <a:p>
            <a:pPr marL="0" lvl="0" indent="0" algn="l" rtl="0">
              <a:spcBef>
                <a:spcPts val="0"/>
              </a:spcBef>
              <a:spcAft>
                <a:spcPts val="0"/>
              </a:spcAft>
              <a:buNone/>
            </a:pPr>
            <a:r>
              <a:rPr lang="en" sz="1800">
                <a:solidFill>
                  <a:schemeClr val="dk1"/>
                </a:solidFill>
              </a:rPr>
              <a:t>	Large output</a:t>
            </a:r>
            <a:endParaRPr sz="1800">
              <a:solidFill>
                <a:schemeClr val="dk1"/>
              </a:solidFill>
            </a:endParaRPr>
          </a:p>
          <a:p>
            <a:pPr marL="0" lvl="0" indent="0" algn="l" rtl="0">
              <a:spcBef>
                <a:spcPts val="0"/>
              </a:spcBef>
              <a:spcAft>
                <a:spcPts val="0"/>
              </a:spcAft>
              <a:buNone/>
            </a:pPr>
            <a:r>
              <a:rPr lang="en" sz="1800">
                <a:solidFill>
                  <a:schemeClr val="dk1"/>
                </a:solidFill>
              </a:rPr>
              <a:t>	Movement to nuclear fusion</a:t>
            </a:r>
            <a:endParaRPr sz="18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8"/>
          <p:cNvSpPr txBox="1">
            <a:spLocks noGrp="1"/>
          </p:cNvSpPr>
          <p:nvPr>
            <p:ph type="ctrTitle"/>
          </p:nvPr>
        </p:nvSpPr>
        <p:spPr>
          <a:xfrm>
            <a:off x="257350" y="374075"/>
            <a:ext cx="8520600" cy="10638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Conclusion</a:t>
            </a:r>
            <a:endParaRPr/>
          </a:p>
        </p:txBody>
      </p:sp>
      <p:pic>
        <p:nvPicPr>
          <p:cNvPr id="165" name="Google Shape;165;p28"/>
          <p:cNvPicPr preferRelativeResize="0"/>
          <p:nvPr/>
        </p:nvPicPr>
        <p:blipFill>
          <a:blip r:embed="rId3">
            <a:alphaModFix/>
          </a:blip>
          <a:stretch>
            <a:fillRect/>
          </a:stretch>
        </p:blipFill>
        <p:spPr>
          <a:xfrm>
            <a:off x="2064888" y="1568350"/>
            <a:ext cx="4905524" cy="3270349"/>
          </a:xfrm>
          <a:prstGeom prst="rect">
            <a:avLst/>
          </a:prstGeom>
          <a:noFill/>
          <a:ln w="19050" cap="flat" cmpd="sng">
            <a:solidFill>
              <a:schemeClr val="dk1"/>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9"/>
          <p:cNvSpPr txBox="1">
            <a:spLocks noGrp="1"/>
          </p:cNvSpPr>
          <p:nvPr>
            <p:ph type="ctrTitle"/>
          </p:nvPr>
        </p:nvSpPr>
        <p:spPr>
          <a:xfrm>
            <a:off x="90575" y="-42575"/>
            <a:ext cx="8520600" cy="469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a:t>References</a:t>
            </a:r>
            <a:endParaRPr sz="2400"/>
          </a:p>
        </p:txBody>
      </p:sp>
      <p:sp>
        <p:nvSpPr>
          <p:cNvPr id="171" name="Google Shape;171;p29"/>
          <p:cNvSpPr txBox="1"/>
          <p:nvPr/>
        </p:nvSpPr>
        <p:spPr>
          <a:xfrm>
            <a:off x="-51150" y="351075"/>
            <a:ext cx="9246300" cy="487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chemeClr val="dk2"/>
                </a:solidFill>
              </a:rPr>
              <a:t>[</a:t>
            </a:r>
            <a:r>
              <a:rPr lang="en" sz="900">
                <a:solidFill>
                  <a:schemeClr val="dk1"/>
                </a:solidFill>
              </a:rPr>
              <a:t>CBC] Canadian Broadcast Corporation. 2023. U.A.E. pushes its ‘green’ ambition as COP 28 gets underway in Dubai. Canada: CBC </a:t>
            </a:r>
            <a:r>
              <a:rPr lang="en" sz="900" u="sng">
                <a:solidFill>
                  <a:schemeClr val="dk1"/>
                </a:solidFill>
                <a:hlinkClick r:id="rId3">
                  <a:extLst>
                    <a:ext uri="{A12FA001-AC4F-418D-AE19-62706E023703}">
                      <ahyp:hlinkClr xmlns:ahyp="http://schemas.microsoft.com/office/drawing/2018/hyperlinkcolor" val="tx"/>
                    </a:ext>
                  </a:extLst>
                </a:hlinkClick>
              </a:rPr>
              <a:t>https://www.cbc.ca/news/climate/uae-cop28-green-energy-transition-1.7043613#:~:text=%22Other%20than%20that%2C%20the%20economy,the%20highest%20in%20the%20world</a:t>
            </a:r>
            <a:r>
              <a:rPr lang="en" sz="900">
                <a:solidFill>
                  <a:schemeClr val="dk1"/>
                </a:solidFill>
              </a:rPr>
              <a:t>.</a:t>
            </a:r>
            <a:endParaRPr sz="900">
              <a:solidFill>
                <a:schemeClr val="dk1"/>
              </a:solidFill>
            </a:endParaRPr>
          </a:p>
          <a:p>
            <a:pPr marL="0" lvl="0" indent="0" algn="l" rtl="0">
              <a:spcBef>
                <a:spcPts val="0"/>
              </a:spcBef>
              <a:spcAft>
                <a:spcPts val="0"/>
              </a:spcAft>
              <a:buNone/>
            </a:pPr>
            <a:endParaRPr sz="900">
              <a:solidFill>
                <a:schemeClr val="dk1"/>
              </a:solidFill>
            </a:endParaRPr>
          </a:p>
          <a:p>
            <a:pPr marL="0" lvl="0" indent="0" algn="l" rtl="0">
              <a:spcBef>
                <a:spcPts val="0"/>
              </a:spcBef>
              <a:spcAft>
                <a:spcPts val="0"/>
              </a:spcAft>
              <a:buNone/>
            </a:pPr>
            <a:r>
              <a:rPr lang="en" sz="900">
                <a:solidFill>
                  <a:schemeClr val="dk1"/>
                </a:solidFill>
              </a:rPr>
              <a:t>Expo City Dubai. 2020. Expo City Dubai. United Arab Emirates: Expo City Dubai. </a:t>
            </a:r>
            <a:r>
              <a:rPr lang="en" sz="900" u="sng">
                <a:solidFill>
                  <a:schemeClr val="dk1"/>
                </a:solidFill>
                <a:hlinkClick r:id="rId4">
                  <a:extLst>
                    <a:ext uri="{A12FA001-AC4F-418D-AE19-62706E023703}">
                      <ahyp:hlinkClr xmlns:ahyp="http://schemas.microsoft.com/office/drawing/2018/hyperlinkcolor" val="tx"/>
                    </a:ext>
                  </a:extLst>
                </a:hlinkClick>
              </a:rPr>
              <a:t>https://www.expocitydubai.com/en/</a:t>
            </a:r>
            <a:r>
              <a:rPr lang="en" sz="900">
                <a:solidFill>
                  <a:schemeClr val="dk1"/>
                </a:solidFill>
              </a:rPr>
              <a:t> </a:t>
            </a:r>
            <a:endParaRPr sz="900">
              <a:solidFill>
                <a:schemeClr val="dk1"/>
              </a:solidFill>
            </a:endParaRPr>
          </a:p>
          <a:p>
            <a:pPr marL="0" lvl="0" indent="0" algn="l" rtl="0">
              <a:spcBef>
                <a:spcPts val="0"/>
              </a:spcBef>
              <a:spcAft>
                <a:spcPts val="0"/>
              </a:spcAft>
              <a:buNone/>
            </a:pPr>
            <a:endParaRPr sz="900">
              <a:solidFill>
                <a:schemeClr val="dk1"/>
              </a:solidFill>
            </a:endParaRPr>
          </a:p>
          <a:p>
            <a:pPr marL="0" lvl="0" indent="0" algn="l" rtl="0">
              <a:spcBef>
                <a:spcPts val="0"/>
              </a:spcBef>
              <a:spcAft>
                <a:spcPts val="0"/>
              </a:spcAft>
              <a:buNone/>
            </a:pPr>
            <a:r>
              <a:rPr lang="en" sz="900">
                <a:solidFill>
                  <a:schemeClr val="dk1"/>
                </a:solidFill>
              </a:rPr>
              <a:t>Food Systems Thinking.3Keel LLp. [accessed Feb 4, 2024]  </a:t>
            </a:r>
            <a:r>
              <a:rPr lang="en" sz="900" u="sng">
                <a:solidFill>
                  <a:schemeClr val="hlink"/>
                </a:solidFill>
                <a:hlinkClick r:id="rId5"/>
              </a:rPr>
              <a:t>https://www.food.systems/</a:t>
            </a:r>
            <a:endParaRPr sz="900">
              <a:solidFill>
                <a:schemeClr val="dk1"/>
              </a:solidFill>
            </a:endParaRPr>
          </a:p>
          <a:p>
            <a:pPr marL="0" lvl="0" indent="0" algn="l" rtl="0">
              <a:spcBef>
                <a:spcPts val="0"/>
              </a:spcBef>
              <a:spcAft>
                <a:spcPts val="0"/>
              </a:spcAft>
              <a:buNone/>
            </a:pPr>
            <a:endParaRPr sz="900">
              <a:solidFill>
                <a:schemeClr val="dk1"/>
              </a:solidFill>
            </a:endParaRPr>
          </a:p>
          <a:p>
            <a:pPr marL="0" lvl="0" indent="0" algn="l" rtl="0">
              <a:lnSpc>
                <a:spcPct val="150000"/>
              </a:lnSpc>
              <a:spcBef>
                <a:spcPts val="0"/>
              </a:spcBef>
              <a:spcAft>
                <a:spcPts val="0"/>
              </a:spcAft>
              <a:buNone/>
            </a:pPr>
            <a:r>
              <a:rPr lang="en" sz="900">
                <a:solidFill>
                  <a:schemeClr val="dk1"/>
                </a:solidFill>
              </a:rPr>
              <a:t>National Geographic. 2023. Fossil Fuels. Nationalgeographicorg. [accessed 2024 Feb 6]. https://education.nationalgeographic.org/resource/fossil-fuels/.</a:t>
            </a:r>
            <a:endParaRPr sz="900">
              <a:solidFill>
                <a:schemeClr val="dk1"/>
              </a:solidFill>
            </a:endParaRPr>
          </a:p>
          <a:p>
            <a:pPr marL="0" lvl="0" indent="0" algn="l" rtl="0">
              <a:spcBef>
                <a:spcPts val="1200"/>
              </a:spcBef>
              <a:spcAft>
                <a:spcPts val="0"/>
              </a:spcAft>
              <a:buNone/>
            </a:pPr>
            <a:r>
              <a:rPr lang="en" sz="900">
                <a:solidFill>
                  <a:schemeClr val="dk1"/>
                </a:solidFill>
              </a:rPr>
              <a:t>Thomson E, Shine I. 2023. Phasing down, phasing out, or transitioning away: What did COP28 agree on fossil fuels.World Economic Forum. [accessed 2024 Feb 5]. </a:t>
            </a:r>
            <a:r>
              <a:rPr lang="en" sz="900" u="sng">
                <a:solidFill>
                  <a:schemeClr val="dk1"/>
                </a:solidFill>
                <a:hlinkClick r:id="rId6">
                  <a:extLst>
                    <a:ext uri="{A12FA001-AC4F-418D-AE19-62706E023703}">
                      <ahyp:hlinkClr xmlns:ahyp="http://schemas.microsoft.com/office/drawing/2018/hyperlinkcolor" val="tx"/>
                    </a:ext>
                  </a:extLst>
                </a:hlinkClick>
              </a:rPr>
              <a:t>https://www.weforum.org/agenda/2023/11/phase-down-out-fossil-fuel-arguments/</a:t>
            </a:r>
            <a:endParaRPr sz="900">
              <a:solidFill>
                <a:schemeClr val="dk1"/>
              </a:solidFill>
            </a:endParaRPr>
          </a:p>
          <a:p>
            <a:pPr marL="0" lvl="0" indent="0" algn="l" rtl="0">
              <a:spcBef>
                <a:spcPts val="0"/>
              </a:spcBef>
              <a:spcAft>
                <a:spcPts val="0"/>
              </a:spcAft>
              <a:buNone/>
            </a:pPr>
            <a:endParaRPr sz="900">
              <a:solidFill>
                <a:schemeClr val="dk1"/>
              </a:solidFill>
            </a:endParaRPr>
          </a:p>
          <a:p>
            <a:pPr marL="0" lvl="0" indent="0" algn="l" rtl="0">
              <a:spcBef>
                <a:spcPts val="0"/>
              </a:spcBef>
              <a:spcAft>
                <a:spcPts val="0"/>
              </a:spcAft>
              <a:buNone/>
            </a:pPr>
            <a:r>
              <a:rPr lang="en" sz="900">
                <a:solidFill>
                  <a:schemeClr val="dk1"/>
                </a:solidFill>
              </a:rPr>
              <a:t>Transforming Food Systems for People, Nature and Climate. 2023. Climate Champions. [accessed Feb 5, 2024] </a:t>
            </a:r>
            <a:r>
              <a:rPr lang="en" sz="900" u="sng">
                <a:solidFill>
                  <a:schemeClr val="hlink"/>
                </a:solidFill>
                <a:hlinkClick r:id="rId7"/>
              </a:rPr>
              <a:t>https://climatechampions.unfccc.int/wp-content/uploads/2023/11/Non-State-Actor-Call-to-Action-FINAL-VERSION-SIGNED-OFF.pdf</a:t>
            </a:r>
            <a:endParaRPr sz="900">
              <a:solidFill>
                <a:schemeClr val="dk1"/>
              </a:solidFill>
            </a:endParaRPr>
          </a:p>
          <a:p>
            <a:pPr marL="0" lvl="0" indent="0" algn="l" rtl="0">
              <a:spcBef>
                <a:spcPts val="0"/>
              </a:spcBef>
              <a:spcAft>
                <a:spcPts val="0"/>
              </a:spcAft>
              <a:buNone/>
            </a:pPr>
            <a:endParaRPr sz="900">
              <a:solidFill>
                <a:schemeClr val="dk1"/>
              </a:solidFill>
            </a:endParaRPr>
          </a:p>
          <a:p>
            <a:pPr marL="0" lvl="0" indent="0" algn="l" rtl="0">
              <a:spcBef>
                <a:spcPts val="0"/>
              </a:spcBef>
              <a:spcAft>
                <a:spcPts val="0"/>
              </a:spcAft>
              <a:buNone/>
            </a:pPr>
            <a:r>
              <a:rPr lang="en" sz="900">
                <a:solidFill>
                  <a:schemeClr val="dk1"/>
                </a:solidFill>
              </a:rPr>
              <a:t>Transforming Our Food Systems: A call to action. Race to Resilience. [accessed Feb5, 2024] </a:t>
            </a:r>
            <a:r>
              <a:rPr lang="en" sz="900" u="sng">
                <a:solidFill>
                  <a:schemeClr val="hlink"/>
                </a:solidFill>
                <a:hlinkClick r:id="rId8"/>
              </a:rPr>
              <a:t>https://climatechampions.unfccc.int/system/food-systems-call-to-action/</a:t>
            </a:r>
            <a:endParaRPr sz="900">
              <a:solidFill>
                <a:schemeClr val="dk1"/>
              </a:solidFill>
            </a:endParaRPr>
          </a:p>
          <a:p>
            <a:pPr marL="0" lvl="0" indent="0" algn="l" rtl="0">
              <a:spcBef>
                <a:spcPts val="0"/>
              </a:spcBef>
              <a:spcAft>
                <a:spcPts val="0"/>
              </a:spcAft>
              <a:buNone/>
            </a:pP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900">
                <a:solidFill>
                  <a:schemeClr val="dk1"/>
                </a:solidFill>
              </a:rPr>
              <a:t>Richards, J.-A.; Schalatek, L.; Achampong, L.; White, H. </a:t>
            </a:r>
            <a:r>
              <a:rPr lang="en" sz="900" i="1">
                <a:solidFill>
                  <a:schemeClr val="dk1"/>
                </a:solidFill>
              </a:rPr>
              <a:t>The Loss and Damage Finance Landscape</a:t>
            </a:r>
            <a:r>
              <a:rPr lang="en" sz="900">
                <a:solidFill>
                  <a:schemeClr val="dk1"/>
                </a:solidFill>
              </a:rPr>
              <a:t>; 2023. https://assets-global.website-files.com/605869242b205050a0579e87/6462710b127e29f1b1e74ee7_The_Loss_and_Damage_Finance_Landscape_HBF_L%26DC_15052023.pdf (accessed 2024-01-28).</a:t>
            </a: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900">
              <a:solidFill>
                <a:schemeClr val="dk1"/>
              </a:solidFill>
              <a:highlight>
                <a:srgbClr val="6AA84F"/>
              </a:highlight>
            </a:endParaRPr>
          </a:p>
          <a:p>
            <a:pPr marL="0" lvl="0" indent="0" algn="l" rtl="0">
              <a:lnSpc>
                <a:spcPct val="150000"/>
              </a:lnSpc>
              <a:spcBef>
                <a:spcPts val="0"/>
              </a:spcBef>
              <a:spcAft>
                <a:spcPts val="0"/>
              </a:spcAft>
              <a:buClr>
                <a:schemeClr val="dk1"/>
              </a:buClr>
              <a:buSzPts val="1100"/>
              <a:buFont typeface="Arial"/>
              <a:buNone/>
            </a:pPr>
            <a:r>
              <a:rPr lang="en" sz="900">
                <a:solidFill>
                  <a:schemeClr val="dk1"/>
                </a:solidFill>
                <a:highlight>
                  <a:srgbClr val="93C47D"/>
                </a:highlight>
              </a:rPr>
              <a:t>What’s in a number, The meaning of the 1.5-C climate threshold | NOAA Climate.gov. wwwclimategov. [accessed 2024 Feb 6]. </a:t>
            </a:r>
            <a:r>
              <a:rPr lang="en" sz="900" u="sng">
                <a:solidFill>
                  <a:schemeClr val="hlink"/>
                </a:solidFill>
                <a:highlight>
                  <a:srgbClr val="93C47D"/>
                </a:highlight>
                <a:hlinkClick r:id="rId9"/>
              </a:rPr>
              <a:t>https://www.climate.gov/news-features/features/whats-number-meaning-15-c-climate-threshold#:~:text=Because%20both%20models%20and%20paleoclimate</a:t>
            </a:r>
            <a:r>
              <a:rPr lang="en" sz="900">
                <a:solidFill>
                  <a:schemeClr val="dk1"/>
                </a:solidFill>
                <a:highlight>
                  <a:srgbClr val="93C47D"/>
                </a:highlight>
              </a:rPr>
              <a:t>.</a:t>
            </a:r>
            <a:endParaRPr sz="900">
              <a:solidFill>
                <a:schemeClr val="dk1"/>
              </a:solidFill>
              <a:highlight>
                <a:srgbClr val="93C47D"/>
              </a:highlight>
            </a:endParaRPr>
          </a:p>
          <a:p>
            <a:pPr marL="0" lvl="0" indent="0" algn="l" rtl="0">
              <a:lnSpc>
                <a:spcPct val="150000"/>
              </a:lnSpc>
              <a:spcBef>
                <a:spcPts val="0"/>
              </a:spcBef>
              <a:spcAft>
                <a:spcPts val="0"/>
              </a:spcAft>
              <a:buClr>
                <a:schemeClr val="dk1"/>
              </a:buClr>
              <a:buSzPts val="1100"/>
              <a:buFont typeface="Arial"/>
              <a:buNone/>
            </a:pPr>
            <a:r>
              <a:rPr lang="en" sz="900">
                <a:solidFill>
                  <a:schemeClr val="dk1"/>
                </a:solidFill>
                <a:highlight>
                  <a:srgbClr val="93C47D"/>
                </a:highlight>
              </a:rPr>
              <a:t>New Analysis of National Climate Plans: Insufficient Progress Made, COP28 Must Set Stage for Immediate Action. 2023. Unfcccint. </a:t>
            </a:r>
            <a:r>
              <a:rPr lang="en" sz="900" u="sng">
                <a:solidFill>
                  <a:schemeClr val="hlink"/>
                </a:solidFill>
                <a:highlight>
                  <a:srgbClr val="93C47D"/>
                </a:highlight>
                <a:hlinkClick r:id="rId10"/>
              </a:rPr>
              <a:t>https://unfccc.int/news/new-analysis-of-national-climate-plans-insufficient-progress-made-cop28-must-set-stage-for-immediate</a:t>
            </a:r>
            <a:r>
              <a:rPr lang="en" sz="900">
                <a:solidFill>
                  <a:schemeClr val="dk1"/>
                </a:solidFill>
                <a:highlight>
                  <a:srgbClr val="93C47D"/>
                </a:highlight>
              </a:rPr>
              <a:t>.</a:t>
            </a:r>
            <a:endParaRPr sz="900">
              <a:solidFill>
                <a:schemeClr val="dk1"/>
              </a:solidFill>
              <a:highlight>
                <a:srgbClr val="93C47D"/>
              </a:highlight>
            </a:endParaRPr>
          </a:p>
          <a:p>
            <a:pPr marL="0" lvl="0" indent="0" algn="l" rtl="0">
              <a:lnSpc>
                <a:spcPct val="150000"/>
              </a:lnSpc>
              <a:spcBef>
                <a:spcPts val="0"/>
              </a:spcBef>
              <a:spcAft>
                <a:spcPts val="0"/>
              </a:spcAft>
              <a:buClr>
                <a:schemeClr val="dk1"/>
              </a:buClr>
              <a:buSzPts val="1100"/>
              <a:buFont typeface="Arial"/>
              <a:buNone/>
            </a:pPr>
            <a:r>
              <a:rPr lang="en" sz="900">
                <a:solidFill>
                  <a:schemeClr val="dk1"/>
                </a:solidFill>
                <a:highlight>
                  <a:srgbClr val="93C47D"/>
                </a:highlight>
              </a:rPr>
              <a:t>Department of Energy. 2023. </a:t>
            </a:r>
            <a:r>
              <a:rPr lang="en" sz="900" u="sng">
                <a:solidFill>
                  <a:schemeClr val="hlink"/>
                </a:solidFill>
                <a:highlight>
                  <a:srgbClr val="93C47D"/>
                </a:highlight>
                <a:hlinkClick r:id="rId11"/>
              </a:rPr>
              <a:t>https://www.energy.gov/articles/cop28-countries-launch-declaration-triple-nuclear-energy-capacity-2050-recognizing-key</a:t>
            </a:r>
            <a:r>
              <a:rPr lang="en" sz="900">
                <a:solidFill>
                  <a:schemeClr val="dk1"/>
                </a:solidFill>
                <a:highlight>
                  <a:srgbClr val="93C47D"/>
                </a:highlight>
              </a:rPr>
              <a:t>. [accessed 2024 Jan.27]</a:t>
            </a:r>
            <a:endParaRPr sz="900">
              <a:solidFill>
                <a:schemeClr val="dk1"/>
              </a:solidFill>
              <a:highlight>
                <a:srgbClr val="93C47D"/>
              </a:highlight>
            </a:endParaRPr>
          </a:p>
          <a:p>
            <a:pPr marL="0" lvl="0" indent="0" algn="l" rtl="0">
              <a:lnSpc>
                <a:spcPct val="150000"/>
              </a:lnSpc>
              <a:spcBef>
                <a:spcPts val="0"/>
              </a:spcBef>
              <a:spcAft>
                <a:spcPts val="0"/>
              </a:spcAft>
              <a:buClr>
                <a:schemeClr val="dk1"/>
              </a:buClr>
              <a:buSzPts val="1100"/>
              <a:buFont typeface="Arial"/>
              <a:buNone/>
            </a:pPr>
            <a:r>
              <a:rPr lang="en" sz="900">
                <a:solidFill>
                  <a:schemeClr val="dk1"/>
                </a:solidFill>
                <a:highlight>
                  <a:srgbClr val="93C47D"/>
                </a:highlight>
              </a:rPr>
              <a:t>Countries promise clean energy boosts at COP38 to push out fossil fuels. Reuters. 2023. </a:t>
            </a:r>
            <a:r>
              <a:rPr lang="en" sz="900" u="sng">
                <a:solidFill>
                  <a:schemeClr val="hlink"/>
                </a:solidFill>
                <a:highlight>
                  <a:srgbClr val="93C47D"/>
                </a:highlight>
                <a:hlinkClick r:id="rId12"/>
              </a:rPr>
              <a:t>https://www.reuters.com/sustainability/climate-energy/over-110-countries-set-join-cop28-deal-triple-renewable-energy-2023-12-02/</a:t>
            </a:r>
            <a:r>
              <a:rPr lang="en" sz="900">
                <a:solidFill>
                  <a:schemeClr val="dk1"/>
                </a:solidFill>
                <a:highlight>
                  <a:srgbClr val="93C47D"/>
                </a:highlight>
              </a:rPr>
              <a:t>  [accessed 2024 Jan.27].</a:t>
            </a:r>
            <a:endParaRPr sz="900">
              <a:solidFill>
                <a:schemeClr val="dk1"/>
              </a:solidFill>
              <a:highlight>
                <a:srgbClr val="93C47D"/>
              </a:highlight>
            </a:endParaRPr>
          </a:p>
          <a:p>
            <a:pPr marL="0" lvl="0" indent="0" algn="l" rtl="0">
              <a:lnSpc>
                <a:spcPct val="150000"/>
              </a:lnSpc>
              <a:spcBef>
                <a:spcPts val="0"/>
              </a:spcBef>
              <a:spcAft>
                <a:spcPts val="0"/>
              </a:spcAft>
              <a:buClr>
                <a:schemeClr val="dk1"/>
              </a:buClr>
              <a:buSzPts val="1100"/>
              <a:buFont typeface="Arial"/>
              <a:buNone/>
            </a:pPr>
            <a:endParaRPr sz="1000">
              <a:solidFill>
                <a:schemeClr val="dk1"/>
              </a:solidFill>
              <a:highlight>
                <a:srgbClr val="93C47D"/>
              </a:highlight>
            </a:endParaRPr>
          </a:p>
          <a:p>
            <a:pPr marL="0" lvl="0" indent="0" algn="l" rtl="0">
              <a:lnSpc>
                <a:spcPct val="115000"/>
              </a:lnSpc>
              <a:spcBef>
                <a:spcPts val="1200"/>
              </a:spcBef>
              <a:spcAft>
                <a:spcPts val="0"/>
              </a:spcAft>
              <a:buClr>
                <a:schemeClr val="dk1"/>
              </a:buClr>
              <a:buSzPts val="1100"/>
              <a:buFont typeface="Arial"/>
              <a:buNone/>
            </a:pPr>
            <a:r>
              <a:rPr lang="en" sz="1000">
                <a:solidFill>
                  <a:schemeClr val="dk1"/>
                </a:solidFill>
                <a:highlight>
                  <a:srgbClr val="FFFFFF"/>
                </a:highlight>
                <a:latin typeface="Calibri"/>
                <a:ea typeface="Calibri"/>
                <a:cs typeface="Calibri"/>
                <a:sym typeface="Calibri"/>
              </a:rPr>
              <a:t>‌</a:t>
            </a:r>
            <a:endParaRPr sz="1000">
              <a:solidFill>
                <a:schemeClr val="dk1"/>
              </a:solidFill>
              <a:highlight>
                <a:srgbClr val="FFFFFF"/>
              </a:highlight>
              <a:latin typeface="Calibri"/>
              <a:ea typeface="Calibri"/>
              <a:cs typeface="Calibri"/>
              <a:sym typeface="Calibri"/>
            </a:endParaRPr>
          </a:p>
          <a:p>
            <a:pPr marL="0" lvl="0" indent="0" algn="l" rtl="0">
              <a:lnSpc>
                <a:spcPct val="150000"/>
              </a:lnSpc>
              <a:spcBef>
                <a:spcPts val="1200"/>
              </a:spcBef>
              <a:spcAft>
                <a:spcPts val="0"/>
              </a:spcAft>
              <a:buClr>
                <a:schemeClr val="dk1"/>
              </a:buClr>
              <a:buSzPts val="1100"/>
              <a:buFont typeface="Arial"/>
              <a:buNone/>
            </a:pPr>
            <a:endParaRPr sz="1000">
              <a:solidFill>
                <a:schemeClr val="dk1"/>
              </a:solidFill>
              <a:highlight>
                <a:srgbClr val="93C47D"/>
              </a:highlight>
            </a:endParaRPr>
          </a:p>
          <a:p>
            <a:pPr marL="0" lvl="0" indent="0" algn="l" rtl="0">
              <a:lnSpc>
                <a:spcPct val="115000"/>
              </a:lnSpc>
              <a:spcBef>
                <a:spcPts val="1200"/>
              </a:spcBef>
              <a:spcAft>
                <a:spcPts val="0"/>
              </a:spcAft>
              <a:buClr>
                <a:schemeClr val="dk1"/>
              </a:buClr>
              <a:buSzPts val="1100"/>
              <a:buFont typeface="Arial"/>
              <a:buNone/>
            </a:pPr>
            <a:r>
              <a:rPr lang="en" sz="1000">
                <a:solidFill>
                  <a:schemeClr val="dk1"/>
                </a:solidFill>
                <a:highlight>
                  <a:srgbClr val="FFFFFF"/>
                </a:highlight>
                <a:latin typeface="Calibri"/>
                <a:ea typeface="Calibri"/>
                <a:cs typeface="Calibri"/>
                <a:sym typeface="Calibri"/>
              </a:rPr>
              <a:t>‌</a:t>
            </a:r>
            <a:endParaRPr sz="1000">
              <a:solidFill>
                <a:schemeClr val="dk1"/>
              </a:solidFill>
              <a:highlight>
                <a:srgbClr val="FFFFFF"/>
              </a:highlight>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endParaRPr sz="1000">
              <a:solidFill>
                <a:schemeClr val="dk1"/>
              </a:solidFill>
            </a:endParaRPr>
          </a:p>
          <a:p>
            <a:pPr marL="0" lvl="0" indent="0" algn="l" rtl="0">
              <a:spcBef>
                <a:spcPts val="0"/>
              </a:spcBef>
              <a:spcAft>
                <a:spcPts val="0"/>
              </a:spcAft>
              <a:buNone/>
            </a:pPr>
            <a:endParaRPr sz="1000">
              <a:solidFill>
                <a:schemeClr val="dk1"/>
              </a:solidFill>
            </a:endParaRPr>
          </a:p>
          <a:p>
            <a:pPr marL="0" lvl="0" indent="0" algn="l" rtl="0">
              <a:spcBef>
                <a:spcPts val="0"/>
              </a:spcBef>
              <a:spcAft>
                <a:spcPts val="0"/>
              </a:spcAft>
              <a:buClr>
                <a:schemeClr val="dk1"/>
              </a:buClr>
              <a:buSzPts val="1100"/>
              <a:buFont typeface="Arial"/>
              <a:buNone/>
            </a:pPr>
            <a:endParaRPr sz="100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0"/>
          <p:cNvSpPr txBox="1">
            <a:spLocks noGrp="1"/>
          </p:cNvSpPr>
          <p:nvPr>
            <p:ph type="ctrTitle"/>
          </p:nvPr>
        </p:nvSpPr>
        <p:spPr>
          <a:xfrm>
            <a:off x="90575" y="-42575"/>
            <a:ext cx="8520600" cy="469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a:t>References</a:t>
            </a:r>
            <a:endParaRPr sz="2400"/>
          </a:p>
        </p:txBody>
      </p:sp>
      <p:sp>
        <p:nvSpPr>
          <p:cNvPr id="177" name="Google Shape;177;p30"/>
          <p:cNvSpPr txBox="1"/>
          <p:nvPr/>
        </p:nvSpPr>
        <p:spPr>
          <a:xfrm>
            <a:off x="264600" y="387750"/>
            <a:ext cx="8736000" cy="467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chemeClr val="dk2"/>
                </a:solidFill>
              </a:rPr>
              <a:t>CIB. 2022. [accessed 2024 Jan. 27] </a:t>
            </a:r>
            <a:r>
              <a:rPr lang="en" sz="900" b="1" u="sng">
                <a:solidFill>
                  <a:schemeClr val="hlink"/>
                </a:solidFill>
                <a:hlinkClick r:id="rId3"/>
              </a:rPr>
              <a:t>https://cib-bic.ca/en/medias/articles/cib-commits-970-million-towards-canadas-first-small-modular-reactor</a:t>
            </a:r>
            <a:endParaRPr sz="900" b="1">
              <a:solidFill>
                <a:schemeClr val="dk2"/>
              </a:solidFill>
            </a:endParaRPr>
          </a:p>
          <a:p>
            <a:pPr marL="0" lvl="0" indent="0" algn="l" rtl="0">
              <a:spcBef>
                <a:spcPts val="0"/>
              </a:spcBef>
              <a:spcAft>
                <a:spcPts val="0"/>
              </a:spcAft>
              <a:buNone/>
            </a:pPr>
            <a:endParaRPr sz="900" b="1">
              <a:solidFill>
                <a:schemeClr val="dk2"/>
              </a:solidFill>
            </a:endParaRPr>
          </a:p>
          <a:p>
            <a:pPr marL="0" lvl="0" indent="0" algn="l" rtl="0">
              <a:spcBef>
                <a:spcPts val="0"/>
              </a:spcBef>
              <a:spcAft>
                <a:spcPts val="0"/>
              </a:spcAft>
              <a:buNone/>
            </a:pPr>
            <a:r>
              <a:rPr lang="en" sz="900" b="1">
                <a:solidFill>
                  <a:schemeClr val="dk2"/>
                </a:solidFill>
              </a:rPr>
              <a:t>World Nuclear Association. 2022. [accessed 2024 Jan. 30]. </a:t>
            </a:r>
            <a:r>
              <a:rPr lang="en" sz="900" b="1" u="sng">
                <a:solidFill>
                  <a:schemeClr val="hlink"/>
                </a:solidFill>
                <a:hlinkClick r:id="rId4"/>
              </a:rPr>
              <a:t>https://www.world-nuclear.org/information-library/current-and-future-generation/nuclear-power-in-the-world-today.aspx</a:t>
            </a:r>
            <a:endParaRPr sz="900" b="1">
              <a:solidFill>
                <a:schemeClr val="dk2"/>
              </a:solidFill>
            </a:endParaRPr>
          </a:p>
          <a:p>
            <a:pPr marL="0" lvl="0" indent="0" algn="l" rtl="0">
              <a:spcBef>
                <a:spcPts val="0"/>
              </a:spcBef>
              <a:spcAft>
                <a:spcPts val="0"/>
              </a:spcAft>
              <a:buNone/>
            </a:pPr>
            <a:endParaRPr sz="900" b="1">
              <a:solidFill>
                <a:schemeClr val="dk2"/>
              </a:solidFill>
            </a:endParaRPr>
          </a:p>
          <a:p>
            <a:pPr marL="0" lvl="0" indent="0" algn="l" rtl="0">
              <a:spcBef>
                <a:spcPts val="0"/>
              </a:spcBef>
              <a:spcAft>
                <a:spcPts val="0"/>
              </a:spcAft>
              <a:buNone/>
            </a:pPr>
            <a:r>
              <a:rPr lang="en" sz="900" b="1">
                <a:solidFill>
                  <a:schemeClr val="dk2"/>
                </a:solidFill>
              </a:rPr>
              <a:t>National Geographic. 2024. [accessed 2024 Jan. 27]. </a:t>
            </a:r>
            <a:r>
              <a:rPr lang="en" sz="900" b="1" u="sng">
                <a:solidFill>
                  <a:schemeClr val="hlink"/>
                </a:solidFill>
                <a:hlinkClick r:id="rId5"/>
              </a:rPr>
              <a:t>https://education.nationalgeographic.org/resource/nuclear-energy/</a:t>
            </a:r>
            <a:endParaRPr sz="900" b="1">
              <a:solidFill>
                <a:schemeClr val="dk2"/>
              </a:solidFill>
            </a:endParaRPr>
          </a:p>
          <a:p>
            <a:pPr marL="0" lvl="0" indent="0" algn="l" rtl="0">
              <a:spcBef>
                <a:spcPts val="0"/>
              </a:spcBef>
              <a:spcAft>
                <a:spcPts val="0"/>
              </a:spcAft>
              <a:buNone/>
            </a:pPr>
            <a:endParaRPr sz="900" b="1">
              <a:solidFill>
                <a:schemeClr val="dk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311700" y="151450"/>
            <a:ext cx="42795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Outline </a:t>
            </a:r>
            <a:endParaRPr/>
          </a:p>
        </p:txBody>
      </p:sp>
      <p:sp>
        <p:nvSpPr>
          <p:cNvPr id="60" name="Google Shape;60;p14"/>
          <p:cNvSpPr txBox="1">
            <a:spLocks noGrp="1"/>
          </p:cNvSpPr>
          <p:nvPr>
            <p:ph type="body" idx="1"/>
          </p:nvPr>
        </p:nvSpPr>
        <p:spPr>
          <a:xfrm>
            <a:off x="495075" y="778525"/>
            <a:ext cx="3999900" cy="3416400"/>
          </a:xfrm>
          <a:prstGeom prst="rect">
            <a:avLst/>
          </a:prstGeom>
        </p:spPr>
        <p:txBody>
          <a:bodyPr spcFirstLastPara="1" wrap="square" lIns="91425" tIns="91425" rIns="91425" bIns="91425" anchor="t" anchorCtr="0">
            <a:noAutofit/>
          </a:bodyPr>
          <a:lstStyle/>
          <a:p>
            <a:pPr marL="0" lvl="0" indent="0" algn="ctr" rtl="0">
              <a:lnSpc>
                <a:spcPct val="95000"/>
              </a:lnSpc>
              <a:spcBef>
                <a:spcPts val="0"/>
              </a:spcBef>
              <a:spcAft>
                <a:spcPts val="0"/>
              </a:spcAft>
              <a:buSzPts val="688"/>
              <a:buNone/>
            </a:pPr>
            <a:r>
              <a:rPr lang="en" sz="1550">
                <a:solidFill>
                  <a:schemeClr val="dk1"/>
                </a:solidFill>
              </a:rPr>
              <a:t>Location, Location, Location!</a:t>
            </a:r>
            <a:endParaRPr sz="1550">
              <a:solidFill>
                <a:schemeClr val="dk1"/>
              </a:solidFill>
            </a:endParaRPr>
          </a:p>
          <a:p>
            <a:pPr marL="0" lvl="0" indent="0" algn="ctr" rtl="0">
              <a:lnSpc>
                <a:spcPct val="95000"/>
              </a:lnSpc>
              <a:spcBef>
                <a:spcPts val="1200"/>
              </a:spcBef>
              <a:spcAft>
                <a:spcPts val="0"/>
              </a:spcAft>
              <a:buSzPts val="688"/>
              <a:buNone/>
            </a:pPr>
            <a:r>
              <a:rPr lang="en" sz="1550">
                <a:solidFill>
                  <a:schemeClr val="dk1"/>
                </a:solidFill>
              </a:rPr>
              <a:t>Global Collaboration </a:t>
            </a:r>
            <a:endParaRPr sz="1550">
              <a:solidFill>
                <a:schemeClr val="dk1"/>
              </a:solidFill>
            </a:endParaRPr>
          </a:p>
          <a:p>
            <a:pPr marL="0" lvl="0" indent="0" algn="ctr" rtl="0">
              <a:lnSpc>
                <a:spcPct val="95000"/>
              </a:lnSpc>
              <a:spcBef>
                <a:spcPts val="1200"/>
              </a:spcBef>
              <a:spcAft>
                <a:spcPts val="0"/>
              </a:spcAft>
              <a:buSzPts val="688"/>
              <a:buNone/>
            </a:pPr>
            <a:r>
              <a:rPr lang="en" sz="1550">
                <a:solidFill>
                  <a:schemeClr val="dk1"/>
                </a:solidFill>
              </a:rPr>
              <a:t>Fossil Fuel Decision</a:t>
            </a:r>
            <a:endParaRPr sz="1550">
              <a:solidFill>
                <a:schemeClr val="dk1"/>
              </a:solidFill>
            </a:endParaRPr>
          </a:p>
          <a:p>
            <a:pPr marL="0" lvl="0" indent="0" algn="ctr" rtl="0">
              <a:lnSpc>
                <a:spcPct val="95000"/>
              </a:lnSpc>
              <a:spcBef>
                <a:spcPts val="1200"/>
              </a:spcBef>
              <a:spcAft>
                <a:spcPts val="0"/>
              </a:spcAft>
              <a:buSzPts val="688"/>
              <a:buNone/>
            </a:pPr>
            <a:r>
              <a:rPr lang="en" sz="1550">
                <a:solidFill>
                  <a:schemeClr val="dk1"/>
                </a:solidFill>
              </a:rPr>
              <a:t>Global Renewable Energy Pledge</a:t>
            </a:r>
            <a:endParaRPr sz="1550">
              <a:solidFill>
                <a:schemeClr val="dk1"/>
              </a:solidFill>
            </a:endParaRPr>
          </a:p>
          <a:p>
            <a:pPr marL="0" lvl="0" indent="0" algn="ctr" rtl="0">
              <a:lnSpc>
                <a:spcPct val="95000"/>
              </a:lnSpc>
              <a:spcBef>
                <a:spcPts val="1200"/>
              </a:spcBef>
              <a:spcAft>
                <a:spcPts val="0"/>
              </a:spcAft>
              <a:buSzPts val="688"/>
              <a:buNone/>
            </a:pPr>
            <a:r>
              <a:rPr lang="en" sz="1550">
                <a:solidFill>
                  <a:schemeClr val="dk1"/>
                </a:solidFill>
              </a:rPr>
              <a:t>Green Shipping Corridors</a:t>
            </a:r>
            <a:endParaRPr sz="1550">
              <a:solidFill>
                <a:schemeClr val="dk1"/>
              </a:solidFill>
            </a:endParaRPr>
          </a:p>
          <a:p>
            <a:pPr marL="0" lvl="0" indent="0" algn="ctr" rtl="0">
              <a:lnSpc>
                <a:spcPct val="95000"/>
              </a:lnSpc>
              <a:spcBef>
                <a:spcPts val="1200"/>
              </a:spcBef>
              <a:spcAft>
                <a:spcPts val="0"/>
              </a:spcAft>
              <a:buSzPts val="688"/>
              <a:buNone/>
            </a:pPr>
            <a:r>
              <a:rPr lang="en" sz="1550">
                <a:solidFill>
                  <a:schemeClr val="dk1"/>
                </a:solidFill>
              </a:rPr>
              <a:t>Linking Climate Action and Nature</a:t>
            </a:r>
            <a:endParaRPr sz="1550">
              <a:solidFill>
                <a:schemeClr val="dk1"/>
              </a:solidFill>
            </a:endParaRPr>
          </a:p>
          <a:p>
            <a:pPr marL="0" lvl="0" indent="0" algn="ctr" rtl="0">
              <a:lnSpc>
                <a:spcPct val="95000"/>
              </a:lnSpc>
              <a:spcBef>
                <a:spcPts val="1200"/>
              </a:spcBef>
              <a:spcAft>
                <a:spcPts val="0"/>
              </a:spcAft>
              <a:buSzPts val="688"/>
              <a:buNone/>
            </a:pPr>
            <a:r>
              <a:rPr lang="en" sz="1550">
                <a:solidFill>
                  <a:schemeClr val="dk1"/>
                </a:solidFill>
              </a:rPr>
              <a:t>Transforming Food Systems  </a:t>
            </a:r>
            <a:endParaRPr sz="1550">
              <a:solidFill>
                <a:schemeClr val="dk1"/>
              </a:solidFill>
            </a:endParaRPr>
          </a:p>
          <a:p>
            <a:pPr marL="0" lvl="0" indent="0" algn="ctr" rtl="0">
              <a:lnSpc>
                <a:spcPct val="95000"/>
              </a:lnSpc>
              <a:spcBef>
                <a:spcPts val="1200"/>
              </a:spcBef>
              <a:spcAft>
                <a:spcPts val="0"/>
              </a:spcAft>
              <a:buSzPts val="688"/>
              <a:buNone/>
            </a:pPr>
            <a:r>
              <a:rPr lang="en" sz="1550">
                <a:solidFill>
                  <a:schemeClr val="dk1"/>
                </a:solidFill>
              </a:rPr>
              <a:t>Global Stocktake</a:t>
            </a:r>
            <a:endParaRPr sz="1550">
              <a:solidFill>
                <a:schemeClr val="dk1"/>
              </a:solidFill>
            </a:endParaRPr>
          </a:p>
          <a:p>
            <a:pPr marL="0" lvl="0" indent="0" algn="ctr" rtl="0">
              <a:lnSpc>
                <a:spcPct val="95000"/>
              </a:lnSpc>
              <a:spcBef>
                <a:spcPts val="1200"/>
              </a:spcBef>
              <a:spcAft>
                <a:spcPts val="0"/>
              </a:spcAft>
              <a:buSzPts val="688"/>
              <a:buNone/>
            </a:pPr>
            <a:r>
              <a:rPr lang="en" sz="1550">
                <a:solidFill>
                  <a:schemeClr val="dk1"/>
                </a:solidFill>
              </a:rPr>
              <a:t>Loss and Damage Fund </a:t>
            </a:r>
            <a:endParaRPr sz="1550">
              <a:solidFill>
                <a:schemeClr val="dk1"/>
              </a:solidFill>
            </a:endParaRPr>
          </a:p>
          <a:p>
            <a:pPr marL="0" lvl="0" indent="0" algn="ctr" rtl="0">
              <a:lnSpc>
                <a:spcPct val="95000"/>
              </a:lnSpc>
              <a:spcBef>
                <a:spcPts val="1200"/>
              </a:spcBef>
              <a:spcAft>
                <a:spcPts val="0"/>
              </a:spcAft>
              <a:buSzPts val="688"/>
              <a:buNone/>
            </a:pPr>
            <a:r>
              <a:rPr lang="en" sz="1550">
                <a:solidFill>
                  <a:schemeClr val="dk1"/>
                </a:solidFill>
              </a:rPr>
              <a:t>Methane Reduction Pledge</a:t>
            </a:r>
            <a:endParaRPr sz="1550">
              <a:solidFill>
                <a:schemeClr val="dk1"/>
              </a:solidFill>
            </a:endParaRPr>
          </a:p>
          <a:p>
            <a:pPr marL="0" lvl="0" indent="0" algn="ctr" rtl="0">
              <a:lnSpc>
                <a:spcPct val="95000"/>
              </a:lnSpc>
              <a:spcBef>
                <a:spcPts val="1200"/>
              </a:spcBef>
              <a:spcAft>
                <a:spcPts val="0"/>
              </a:spcAft>
              <a:buSzPts val="688"/>
              <a:buNone/>
            </a:pPr>
            <a:r>
              <a:rPr lang="en" sz="1550">
                <a:solidFill>
                  <a:schemeClr val="dk1"/>
                </a:solidFill>
              </a:rPr>
              <a:t>Nuclear Energy Declaration </a:t>
            </a:r>
            <a:endParaRPr sz="1550">
              <a:solidFill>
                <a:schemeClr val="dk1"/>
              </a:solidFill>
            </a:endParaRPr>
          </a:p>
          <a:p>
            <a:pPr marL="0" lvl="0" indent="0" algn="ctr" rtl="0">
              <a:lnSpc>
                <a:spcPct val="95000"/>
              </a:lnSpc>
              <a:spcBef>
                <a:spcPts val="1200"/>
              </a:spcBef>
              <a:spcAft>
                <a:spcPts val="1200"/>
              </a:spcAft>
              <a:buSzPts val="688"/>
              <a:buNone/>
            </a:pPr>
            <a:endParaRPr sz="1550">
              <a:solidFill>
                <a:schemeClr val="dk1"/>
              </a:solidFill>
            </a:endParaRPr>
          </a:p>
        </p:txBody>
      </p:sp>
      <p:pic>
        <p:nvPicPr>
          <p:cNvPr id="61" name="Google Shape;61;p14"/>
          <p:cNvPicPr preferRelativeResize="0"/>
          <p:nvPr/>
        </p:nvPicPr>
        <p:blipFill>
          <a:blip r:embed="rId3">
            <a:alphaModFix/>
          </a:blip>
          <a:stretch>
            <a:fillRect/>
          </a:stretch>
        </p:blipFill>
        <p:spPr>
          <a:xfrm>
            <a:off x="4429900" y="1036875"/>
            <a:ext cx="4344228" cy="2899687"/>
          </a:xfrm>
          <a:prstGeom prst="rect">
            <a:avLst/>
          </a:prstGeom>
          <a:noFill/>
          <a:ln w="19050" cap="flat" cmpd="sng">
            <a:solidFill>
              <a:schemeClr val="dk1"/>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ctrTitle"/>
          </p:nvPr>
        </p:nvSpPr>
        <p:spPr>
          <a:xfrm>
            <a:off x="-28200" y="214125"/>
            <a:ext cx="9200400" cy="674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500"/>
              <a:t>LOCATION, LOCATION, LOCATION</a:t>
            </a:r>
            <a:endParaRPr sz="3500"/>
          </a:p>
        </p:txBody>
      </p:sp>
      <p:pic>
        <p:nvPicPr>
          <p:cNvPr id="67" name="Google Shape;67;p15"/>
          <p:cNvPicPr preferRelativeResize="0"/>
          <p:nvPr/>
        </p:nvPicPr>
        <p:blipFill rotWithShape="1">
          <a:blip r:embed="rId3">
            <a:alphaModFix/>
          </a:blip>
          <a:srcRect t="27169" r="13741" b="9245"/>
          <a:stretch/>
        </p:blipFill>
        <p:spPr>
          <a:xfrm>
            <a:off x="4482500" y="1177450"/>
            <a:ext cx="4358550" cy="3077824"/>
          </a:xfrm>
          <a:prstGeom prst="rect">
            <a:avLst/>
          </a:prstGeom>
          <a:noFill/>
          <a:ln w="19050" cap="flat" cmpd="sng">
            <a:solidFill>
              <a:schemeClr val="dk1"/>
            </a:solidFill>
            <a:prstDash val="solid"/>
            <a:round/>
            <a:headEnd type="none" w="sm" len="sm"/>
            <a:tailEnd type="none" w="sm" len="sm"/>
          </a:ln>
        </p:spPr>
      </p:pic>
      <p:sp>
        <p:nvSpPr>
          <p:cNvPr id="68" name="Google Shape;68;p15"/>
          <p:cNvSpPr txBox="1"/>
          <p:nvPr/>
        </p:nvSpPr>
        <p:spPr>
          <a:xfrm>
            <a:off x="144600" y="888225"/>
            <a:ext cx="4193400" cy="411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1"/>
                </a:solidFill>
              </a:rPr>
              <a:t>Was Dubai the right choose?</a:t>
            </a:r>
            <a:endParaRPr sz="1800" b="1">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Predominant fossil fuel industry representing climate change</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Large wealth diversion </a:t>
            </a:r>
            <a:endParaRPr sz="1800">
              <a:solidFill>
                <a:schemeClr val="dk1"/>
              </a:solidFill>
            </a:endParaRPr>
          </a:p>
          <a:p>
            <a:pPr marL="0" lvl="0" indent="0" algn="l" rtl="0">
              <a:spcBef>
                <a:spcPts val="0"/>
              </a:spcBef>
              <a:spcAft>
                <a:spcPts val="0"/>
              </a:spcAft>
              <a:buNone/>
            </a:pPr>
            <a:endParaRPr sz="1800" b="1">
              <a:solidFill>
                <a:schemeClr val="dk1"/>
              </a:solidFill>
            </a:endParaRPr>
          </a:p>
          <a:p>
            <a:pPr marL="0" lvl="0" indent="0" algn="l" rtl="0">
              <a:spcBef>
                <a:spcPts val="0"/>
              </a:spcBef>
              <a:spcAft>
                <a:spcPts val="0"/>
              </a:spcAft>
              <a:buNone/>
            </a:pPr>
            <a:r>
              <a:rPr lang="en" sz="1800" b="1">
                <a:solidFill>
                  <a:schemeClr val="dk1"/>
                </a:solidFill>
              </a:rPr>
              <a:t>Is Dubai even climate focused?</a:t>
            </a:r>
            <a:endParaRPr sz="1800" b="1">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One of the largest CO2 emitters</a:t>
            </a:r>
            <a:endParaRPr sz="1800">
              <a:solidFill>
                <a:schemeClr val="dk1"/>
              </a:solidFill>
            </a:endParaRPr>
          </a:p>
          <a:p>
            <a:pPr marL="457200" lvl="0" indent="0" algn="l" rtl="0">
              <a:spcBef>
                <a:spcPts val="0"/>
              </a:spcBef>
              <a:spcAft>
                <a:spcPts val="0"/>
              </a:spcAft>
              <a:buNone/>
            </a:pPr>
            <a:endParaRPr sz="1800">
              <a:solidFill>
                <a:schemeClr val="dk1"/>
              </a:solidFill>
            </a:endParaRPr>
          </a:p>
          <a:p>
            <a:pPr marL="0" lvl="0" indent="0" algn="l" rtl="0">
              <a:spcBef>
                <a:spcPts val="0"/>
              </a:spcBef>
              <a:spcAft>
                <a:spcPts val="0"/>
              </a:spcAft>
              <a:buNone/>
            </a:pPr>
            <a:r>
              <a:rPr lang="en" sz="1800" b="1">
                <a:solidFill>
                  <a:schemeClr val="dk1"/>
                </a:solidFill>
              </a:rPr>
              <a:t>The venue was so expensive!</a:t>
            </a:r>
            <a:endParaRPr sz="1800" b="1">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Cost 7 Billion Dollars</a:t>
            </a:r>
            <a:endParaRPr sz="1800">
              <a:solidFill>
                <a:schemeClr val="dk1"/>
              </a:solidFill>
            </a:endParaRPr>
          </a:p>
          <a:p>
            <a:pPr marL="0" lvl="0" indent="0" algn="l" rtl="0">
              <a:spcBef>
                <a:spcPts val="0"/>
              </a:spcBef>
              <a:spcAft>
                <a:spcPts val="0"/>
              </a:spcAft>
              <a:buNone/>
            </a:pPr>
            <a:endParaRPr sz="1800">
              <a:solidFill>
                <a:schemeClr val="dk1"/>
              </a:solidFill>
            </a:endParaRPr>
          </a:p>
          <a:p>
            <a:pPr marL="0" lvl="0" indent="0" algn="l" rtl="0">
              <a:spcBef>
                <a:spcPts val="0"/>
              </a:spcBef>
              <a:spcAft>
                <a:spcPts val="0"/>
              </a:spcAft>
              <a:buNone/>
            </a:pPr>
            <a:r>
              <a:rPr lang="en" sz="1800" b="1">
                <a:solidFill>
                  <a:schemeClr val="dk1"/>
                </a:solidFill>
              </a:rPr>
              <a:t>Now what happens with Expo City Dubai? </a:t>
            </a:r>
            <a:endParaRPr sz="1800" b="1">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55000"/>
              <a:buFont typeface="Arial"/>
              <a:buNone/>
            </a:pPr>
            <a:r>
              <a:rPr lang="en" sz="2000" b="1"/>
              <a:t>Global Collaboration</a:t>
            </a:r>
            <a:endParaRPr b="1"/>
          </a:p>
        </p:txBody>
      </p:sp>
      <p:sp>
        <p:nvSpPr>
          <p:cNvPr id="74" name="Google Shape;74;p16"/>
          <p:cNvSpPr txBox="1">
            <a:spLocks noGrp="1"/>
          </p:cNvSpPr>
          <p:nvPr>
            <p:ph type="body" idx="1"/>
          </p:nvPr>
        </p:nvSpPr>
        <p:spPr>
          <a:xfrm>
            <a:off x="428350" y="3574375"/>
            <a:ext cx="4197600" cy="20121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sz="1200" b="1">
                <a:solidFill>
                  <a:schemeClr val="dk1"/>
                </a:solidFill>
              </a:rPr>
              <a:t>Inclusive Representation </a:t>
            </a:r>
            <a:endParaRPr sz="1200" b="1">
              <a:solidFill>
                <a:schemeClr val="dk1"/>
              </a:solidFill>
            </a:endParaRPr>
          </a:p>
          <a:p>
            <a:pPr marL="457200" lvl="0" indent="-299085" algn="l" rtl="0">
              <a:spcBef>
                <a:spcPts val="1200"/>
              </a:spcBef>
              <a:spcAft>
                <a:spcPts val="0"/>
              </a:spcAft>
              <a:buClr>
                <a:schemeClr val="dk1"/>
              </a:buClr>
              <a:buSzPct val="100000"/>
              <a:buChar char="●"/>
            </a:pPr>
            <a:r>
              <a:rPr lang="en" sz="1200">
                <a:solidFill>
                  <a:schemeClr val="dk1"/>
                </a:solidFill>
              </a:rPr>
              <a:t>Unprecedented attendance at COP28 </a:t>
            </a:r>
            <a:endParaRPr sz="1200">
              <a:solidFill>
                <a:schemeClr val="dk1"/>
              </a:solidFill>
            </a:endParaRPr>
          </a:p>
          <a:p>
            <a:pPr marL="1371600" lvl="1" indent="-299085" algn="l" rtl="0">
              <a:spcBef>
                <a:spcPts val="0"/>
              </a:spcBef>
              <a:spcAft>
                <a:spcPts val="0"/>
              </a:spcAft>
              <a:buClr>
                <a:schemeClr val="dk1"/>
              </a:buClr>
              <a:buSzPct val="100000"/>
              <a:buChar char="○"/>
            </a:pPr>
            <a:r>
              <a:rPr lang="en" sz="1200">
                <a:solidFill>
                  <a:schemeClr val="dk1"/>
                </a:solidFill>
              </a:rPr>
              <a:t>Diverse stakeholders </a:t>
            </a:r>
            <a:endParaRPr sz="1200">
              <a:solidFill>
                <a:schemeClr val="dk1"/>
              </a:solidFill>
            </a:endParaRPr>
          </a:p>
          <a:p>
            <a:pPr marL="1828800" lvl="2" indent="-299085" algn="l" rtl="0">
              <a:spcBef>
                <a:spcPts val="0"/>
              </a:spcBef>
              <a:spcAft>
                <a:spcPts val="0"/>
              </a:spcAft>
              <a:buClr>
                <a:schemeClr val="dk1"/>
              </a:buClr>
              <a:buSzPct val="100000"/>
              <a:buChar char="■"/>
            </a:pPr>
            <a:r>
              <a:rPr lang="en" sz="1200">
                <a:solidFill>
                  <a:schemeClr val="dk1"/>
                </a:solidFill>
              </a:rPr>
              <a:t>Youth </a:t>
            </a:r>
            <a:endParaRPr sz="1200">
              <a:solidFill>
                <a:schemeClr val="dk1"/>
              </a:solidFill>
            </a:endParaRPr>
          </a:p>
          <a:p>
            <a:pPr marL="1828800" lvl="2" indent="-299085" algn="l" rtl="0">
              <a:spcBef>
                <a:spcPts val="0"/>
              </a:spcBef>
              <a:spcAft>
                <a:spcPts val="0"/>
              </a:spcAft>
              <a:buClr>
                <a:schemeClr val="dk1"/>
              </a:buClr>
              <a:buSzPct val="100000"/>
              <a:buChar char="■"/>
            </a:pPr>
            <a:r>
              <a:rPr lang="en" sz="1200">
                <a:solidFill>
                  <a:schemeClr val="dk1"/>
                </a:solidFill>
              </a:rPr>
              <a:t>Women </a:t>
            </a:r>
            <a:endParaRPr sz="1200">
              <a:solidFill>
                <a:schemeClr val="dk1"/>
              </a:solidFill>
            </a:endParaRPr>
          </a:p>
          <a:p>
            <a:pPr marL="1828800" lvl="2" indent="-299085" algn="l" rtl="0">
              <a:spcBef>
                <a:spcPts val="0"/>
              </a:spcBef>
              <a:spcAft>
                <a:spcPts val="0"/>
              </a:spcAft>
              <a:buClr>
                <a:schemeClr val="dk1"/>
              </a:buClr>
              <a:buSzPct val="100000"/>
              <a:buChar char="■"/>
            </a:pPr>
            <a:r>
              <a:rPr lang="en" sz="1200">
                <a:solidFill>
                  <a:schemeClr val="dk1"/>
                </a:solidFill>
              </a:rPr>
              <a:t>Indigenous representatives </a:t>
            </a:r>
            <a:endParaRPr sz="1200">
              <a:solidFill>
                <a:schemeClr val="dk1"/>
              </a:solidFill>
            </a:endParaRPr>
          </a:p>
          <a:p>
            <a:pPr marL="1828800" lvl="2" indent="-299085" algn="l" rtl="0">
              <a:spcBef>
                <a:spcPts val="0"/>
              </a:spcBef>
              <a:spcAft>
                <a:spcPts val="0"/>
              </a:spcAft>
              <a:buClr>
                <a:schemeClr val="dk1"/>
              </a:buClr>
              <a:buSzPct val="100000"/>
              <a:buChar char="■"/>
            </a:pPr>
            <a:r>
              <a:rPr lang="en" sz="1200">
                <a:solidFill>
                  <a:schemeClr val="dk1"/>
                </a:solidFill>
              </a:rPr>
              <a:t>Civil society </a:t>
            </a:r>
            <a:endParaRPr sz="1200">
              <a:solidFill>
                <a:schemeClr val="dk1"/>
              </a:solidFill>
            </a:endParaRPr>
          </a:p>
          <a:p>
            <a:pPr marL="1828800" lvl="2" indent="-299085" algn="l" rtl="0">
              <a:spcBef>
                <a:spcPts val="0"/>
              </a:spcBef>
              <a:spcAft>
                <a:spcPts val="0"/>
              </a:spcAft>
              <a:buClr>
                <a:schemeClr val="dk1"/>
              </a:buClr>
              <a:buSzPct val="100000"/>
              <a:buChar char="■"/>
            </a:pPr>
            <a:r>
              <a:rPr lang="en" sz="1200">
                <a:solidFill>
                  <a:schemeClr val="dk1"/>
                </a:solidFill>
              </a:rPr>
              <a:t>Various sectors of the Economy </a:t>
            </a:r>
            <a:endParaRPr sz="1200">
              <a:solidFill>
                <a:schemeClr val="dk1"/>
              </a:solidFill>
            </a:endParaRPr>
          </a:p>
          <a:p>
            <a:pPr marL="457200" lvl="0" indent="0" algn="l" rtl="0">
              <a:spcBef>
                <a:spcPts val="1200"/>
              </a:spcBef>
              <a:spcAft>
                <a:spcPts val="1200"/>
              </a:spcAft>
              <a:buNone/>
            </a:pPr>
            <a:endParaRPr sz="1200"/>
          </a:p>
        </p:txBody>
      </p:sp>
      <p:pic>
        <p:nvPicPr>
          <p:cNvPr id="75" name="Google Shape;75;p16"/>
          <p:cNvPicPr preferRelativeResize="0"/>
          <p:nvPr/>
        </p:nvPicPr>
        <p:blipFill rotWithShape="1">
          <a:blip r:embed="rId3">
            <a:alphaModFix/>
          </a:blip>
          <a:srcRect l="18644" t="13904" r="16797"/>
          <a:stretch/>
        </p:blipFill>
        <p:spPr>
          <a:xfrm>
            <a:off x="843337" y="874750"/>
            <a:ext cx="3367625" cy="2699625"/>
          </a:xfrm>
          <a:prstGeom prst="rect">
            <a:avLst/>
          </a:prstGeom>
          <a:noFill/>
          <a:ln w="19050" cap="flat" cmpd="sng">
            <a:solidFill>
              <a:schemeClr val="dk1"/>
            </a:solidFill>
            <a:prstDash val="solid"/>
            <a:round/>
            <a:headEnd type="none" w="sm" len="sm"/>
            <a:tailEnd type="none" w="sm" len="sm"/>
          </a:ln>
        </p:spPr>
      </p:pic>
      <p:pic>
        <p:nvPicPr>
          <p:cNvPr id="76" name="Google Shape;76;p16"/>
          <p:cNvPicPr preferRelativeResize="0"/>
          <p:nvPr/>
        </p:nvPicPr>
        <p:blipFill rotWithShape="1">
          <a:blip r:embed="rId4">
            <a:alphaModFix/>
          </a:blip>
          <a:srcRect l="14189" t="12780" r="20812" b="6069"/>
          <a:stretch/>
        </p:blipFill>
        <p:spPr>
          <a:xfrm>
            <a:off x="5149775" y="874750"/>
            <a:ext cx="3597450" cy="2699625"/>
          </a:xfrm>
          <a:prstGeom prst="rect">
            <a:avLst/>
          </a:prstGeom>
          <a:noFill/>
          <a:ln w="19050" cap="flat" cmpd="sng">
            <a:solidFill>
              <a:schemeClr val="dk1"/>
            </a:solidFill>
            <a:prstDash val="solid"/>
            <a:round/>
            <a:headEnd type="none" w="sm" len="sm"/>
            <a:tailEnd type="none" w="sm" len="sm"/>
          </a:ln>
        </p:spPr>
      </p:pic>
      <p:sp>
        <p:nvSpPr>
          <p:cNvPr id="77" name="Google Shape;77;p16"/>
          <p:cNvSpPr txBox="1"/>
          <p:nvPr/>
        </p:nvSpPr>
        <p:spPr>
          <a:xfrm>
            <a:off x="4891100" y="3574375"/>
            <a:ext cx="4114800" cy="1262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a:solidFill>
                  <a:schemeClr val="dk1"/>
                </a:solidFill>
              </a:rPr>
              <a:t>Challenges and concerns</a:t>
            </a:r>
            <a:r>
              <a:rPr lang="en" sz="1200">
                <a:solidFill>
                  <a:schemeClr val="dk1"/>
                </a:solidFill>
              </a:rPr>
              <a:t> </a:t>
            </a:r>
            <a:endParaRPr sz="1200">
              <a:solidFill>
                <a:schemeClr val="dk1"/>
              </a:solidFill>
            </a:endParaRPr>
          </a:p>
          <a:p>
            <a:pPr marL="457200" lvl="0" indent="-304800" algn="l" rtl="0">
              <a:lnSpc>
                <a:spcPct val="115000"/>
              </a:lnSpc>
              <a:spcBef>
                <a:spcPts val="1200"/>
              </a:spcBef>
              <a:spcAft>
                <a:spcPts val="0"/>
              </a:spcAft>
              <a:buClr>
                <a:schemeClr val="dk1"/>
              </a:buClr>
              <a:buSzPts val="1200"/>
              <a:buChar char="●"/>
            </a:pPr>
            <a:r>
              <a:rPr lang="en" sz="1200">
                <a:solidFill>
                  <a:schemeClr val="dk1"/>
                </a:solidFill>
              </a:rPr>
              <a:t>Notable increase in fossil fuel industry </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The influence of the fossil fuel industry on climate negotiations and policy outcomes </a:t>
            </a:r>
            <a:endParaRPr sz="1200">
              <a:solidFill>
                <a:schemeClr val="dk1"/>
              </a:solidFill>
            </a:endParaRPr>
          </a:p>
          <a:p>
            <a:pPr marL="0" lvl="0" indent="0" algn="l" rtl="0">
              <a:spcBef>
                <a:spcPts val="1200"/>
              </a:spcBef>
              <a:spcAft>
                <a:spcPts val="0"/>
              </a:spcAft>
              <a:buNone/>
            </a:pPr>
            <a:endParaRPr sz="1800">
              <a:solidFill>
                <a:schemeClr val="dk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311700" y="420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The issue with fossil fuels.</a:t>
            </a:r>
            <a:endParaRPr/>
          </a:p>
        </p:txBody>
      </p:sp>
      <p:pic>
        <p:nvPicPr>
          <p:cNvPr id="83" name="Google Shape;83;p17"/>
          <p:cNvPicPr preferRelativeResize="0"/>
          <p:nvPr/>
        </p:nvPicPr>
        <p:blipFill>
          <a:blip r:embed="rId3">
            <a:alphaModFix/>
          </a:blip>
          <a:stretch>
            <a:fillRect/>
          </a:stretch>
        </p:blipFill>
        <p:spPr>
          <a:xfrm>
            <a:off x="1463337" y="179075"/>
            <a:ext cx="5946624" cy="3964426"/>
          </a:xfrm>
          <a:prstGeom prst="rect">
            <a:avLst/>
          </a:prstGeom>
          <a:noFill/>
          <a:ln w="19050" cap="flat" cmpd="sng">
            <a:solidFill>
              <a:schemeClr val="dk1"/>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200" b="1"/>
              <a:t>Transitioning away from fossil fuels…</a:t>
            </a:r>
            <a:endParaRPr sz="3200" b="1"/>
          </a:p>
        </p:txBody>
      </p:sp>
      <p:sp>
        <p:nvSpPr>
          <p:cNvPr id="89" name="Google Shape;89;p18"/>
          <p:cNvSpPr txBox="1">
            <a:spLocks noGrp="1"/>
          </p:cNvSpPr>
          <p:nvPr>
            <p:ph type="body" idx="1"/>
          </p:nvPr>
        </p:nvSpPr>
        <p:spPr>
          <a:xfrm>
            <a:off x="373375" y="1237000"/>
            <a:ext cx="26088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a:solidFill>
                  <a:schemeClr val="dk1"/>
                </a:solidFill>
              </a:rPr>
              <a:t>Past COP meeting discussions on fossil fuels</a:t>
            </a:r>
            <a:endParaRPr sz="1800">
              <a:solidFill>
                <a:schemeClr val="dk1"/>
              </a:solidFill>
            </a:endParaRPr>
          </a:p>
          <a:p>
            <a:pPr marL="0" lvl="0" indent="0" algn="l" rtl="0">
              <a:spcBef>
                <a:spcPts val="1200"/>
              </a:spcBef>
              <a:spcAft>
                <a:spcPts val="0"/>
              </a:spcAft>
              <a:buNone/>
            </a:pPr>
            <a:r>
              <a:rPr lang="en" sz="1800">
                <a:solidFill>
                  <a:schemeClr val="dk1"/>
                </a:solidFill>
              </a:rPr>
              <a:t>What actions need to be taken?</a:t>
            </a:r>
            <a:endParaRPr sz="1800">
              <a:solidFill>
                <a:schemeClr val="dk1"/>
              </a:solidFill>
            </a:endParaRPr>
          </a:p>
          <a:p>
            <a:pPr marL="0" lvl="0" indent="0" algn="l" rtl="0">
              <a:spcBef>
                <a:spcPts val="1200"/>
              </a:spcBef>
              <a:spcAft>
                <a:spcPts val="1200"/>
              </a:spcAft>
              <a:buNone/>
            </a:pPr>
            <a:r>
              <a:rPr lang="en" sz="1800">
                <a:solidFill>
                  <a:schemeClr val="dk1"/>
                </a:solidFill>
              </a:rPr>
              <a:t>Is “transition” the correct word to use?</a:t>
            </a:r>
            <a:endParaRPr sz="1800">
              <a:solidFill>
                <a:schemeClr val="dk1"/>
              </a:solidFill>
            </a:endParaRPr>
          </a:p>
        </p:txBody>
      </p:sp>
      <p:pic>
        <p:nvPicPr>
          <p:cNvPr id="90" name="Google Shape;90;p18"/>
          <p:cNvPicPr preferRelativeResize="0"/>
          <p:nvPr/>
        </p:nvPicPr>
        <p:blipFill>
          <a:blip r:embed="rId3">
            <a:alphaModFix/>
          </a:blip>
          <a:stretch>
            <a:fillRect/>
          </a:stretch>
        </p:blipFill>
        <p:spPr>
          <a:xfrm>
            <a:off x="3203450" y="1127350"/>
            <a:ext cx="5746748" cy="3247374"/>
          </a:xfrm>
          <a:prstGeom prst="rect">
            <a:avLst/>
          </a:prstGeom>
          <a:noFill/>
          <a:ln w="19050" cap="flat" cmpd="sng">
            <a:solidFill>
              <a:schemeClr val="dk1"/>
            </a:solidFill>
            <a:prstDash val="solid"/>
            <a:round/>
            <a:headEnd type="none" w="sm" len="sm"/>
            <a:tailEnd type="none" w="sm" len="sm"/>
          </a:ln>
        </p:spPr>
      </p:pic>
      <p:sp>
        <p:nvSpPr>
          <p:cNvPr id="91" name="Google Shape;91;p18"/>
          <p:cNvSpPr txBox="1"/>
          <p:nvPr/>
        </p:nvSpPr>
        <p:spPr>
          <a:xfrm>
            <a:off x="3203425" y="4374725"/>
            <a:ext cx="5746800" cy="39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rPr>
              <a:t>Figure provided by World Economic Forum 2023</a:t>
            </a:r>
            <a:endParaRPr sz="160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9"/>
          <p:cNvSpPr txBox="1">
            <a:spLocks noGrp="1"/>
          </p:cNvSpPr>
          <p:nvPr>
            <p:ph type="ctrTitle"/>
          </p:nvPr>
        </p:nvSpPr>
        <p:spPr>
          <a:xfrm>
            <a:off x="-56375" y="0"/>
            <a:ext cx="9200400" cy="674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2500"/>
              <a:t>Global Renewables and Energy Efficiency Pledge</a:t>
            </a:r>
            <a:endParaRPr sz="2500"/>
          </a:p>
        </p:txBody>
      </p:sp>
      <p:pic>
        <p:nvPicPr>
          <p:cNvPr id="97" name="Google Shape;97;p19"/>
          <p:cNvPicPr preferRelativeResize="0"/>
          <p:nvPr/>
        </p:nvPicPr>
        <p:blipFill>
          <a:blip r:embed="rId3">
            <a:alphaModFix/>
          </a:blip>
          <a:stretch>
            <a:fillRect/>
          </a:stretch>
        </p:blipFill>
        <p:spPr>
          <a:xfrm>
            <a:off x="253500" y="1096325"/>
            <a:ext cx="4753075" cy="3417050"/>
          </a:xfrm>
          <a:prstGeom prst="rect">
            <a:avLst/>
          </a:prstGeom>
          <a:noFill/>
          <a:ln w="19050" cap="flat" cmpd="sng">
            <a:solidFill>
              <a:schemeClr val="dk1"/>
            </a:solidFill>
            <a:prstDash val="solid"/>
            <a:round/>
            <a:headEnd type="none" w="sm" len="sm"/>
            <a:tailEnd type="none" w="sm" len="sm"/>
          </a:ln>
        </p:spPr>
      </p:pic>
      <p:sp>
        <p:nvSpPr>
          <p:cNvPr id="98" name="Google Shape;98;p19"/>
          <p:cNvSpPr txBox="1"/>
          <p:nvPr/>
        </p:nvSpPr>
        <p:spPr>
          <a:xfrm>
            <a:off x="5203175" y="929250"/>
            <a:ext cx="3665700" cy="375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1"/>
                </a:solidFill>
              </a:rPr>
              <a:t>The Goal</a:t>
            </a:r>
            <a:endParaRPr sz="1800" b="1">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Tripled renewable energy capacity by 2030</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Doubled energy efficiency improvements</a:t>
            </a:r>
            <a:endParaRPr sz="1800">
              <a:solidFill>
                <a:schemeClr val="dk1"/>
              </a:solidFill>
            </a:endParaRPr>
          </a:p>
          <a:p>
            <a:pPr marL="457200" lvl="0" indent="0" algn="l" rtl="0">
              <a:spcBef>
                <a:spcPts val="0"/>
              </a:spcBef>
              <a:spcAft>
                <a:spcPts val="0"/>
              </a:spcAft>
              <a:buNone/>
            </a:pPr>
            <a:endParaRPr sz="1800">
              <a:solidFill>
                <a:schemeClr val="dk1"/>
              </a:solidFill>
            </a:endParaRPr>
          </a:p>
          <a:p>
            <a:pPr marL="0" lvl="0" indent="0" algn="l" rtl="0">
              <a:spcBef>
                <a:spcPts val="0"/>
              </a:spcBef>
              <a:spcAft>
                <a:spcPts val="0"/>
              </a:spcAft>
              <a:buNone/>
            </a:pPr>
            <a:r>
              <a:rPr lang="en" sz="1800" b="1">
                <a:solidFill>
                  <a:schemeClr val="dk1"/>
                </a:solidFill>
              </a:rPr>
              <a:t>Pitfalls</a:t>
            </a:r>
            <a:endParaRPr sz="1800" b="1">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Large-scale collaboration</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Funding for research and support</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Significant changes to policy and prioritizing investments</a:t>
            </a:r>
            <a:endParaRPr sz="18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0"/>
          <p:cNvSpPr txBox="1">
            <a:spLocks noGrp="1"/>
          </p:cNvSpPr>
          <p:nvPr>
            <p:ph type="ctrTitle"/>
          </p:nvPr>
        </p:nvSpPr>
        <p:spPr>
          <a:xfrm>
            <a:off x="311700" y="168750"/>
            <a:ext cx="8520600" cy="5652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endParaRPr sz="3300"/>
          </a:p>
          <a:p>
            <a:pPr marL="0" lvl="0" indent="0" algn="l" rtl="0">
              <a:spcBef>
                <a:spcPts val="0"/>
              </a:spcBef>
              <a:spcAft>
                <a:spcPts val="0"/>
              </a:spcAft>
              <a:buNone/>
            </a:pPr>
            <a:endParaRPr sz="3300"/>
          </a:p>
          <a:p>
            <a:pPr marL="0" lvl="0" indent="0" algn="ctr" rtl="0">
              <a:spcBef>
                <a:spcPts val="0"/>
              </a:spcBef>
              <a:spcAft>
                <a:spcPts val="0"/>
              </a:spcAft>
              <a:buNone/>
            </a:pPr>
            <a:r>
              <a:rPr lang="en" sz="2411"/>
              <a:t>Establishing Green Shipping Corridors</a:t>
            </a:r>
            <a:r>
              <a:rPr lang="en" sz="4533"/>
              <a:t> </a:t>
            </a:r>
            <a:endParaRPr sz="4533"/>
          </a:p>
        </p:txBody>
      </p:sp>
      <p:sp>
        <p:nvSpPr>
          <p:cNvPr id="104" name="Google Shape;104;p20"/>
          <p:cNvSpPr txBox="1">
            <a:spLocks noGrp="1"/>
          </p:cNvSpPr>
          <p:nvPr>
            <p:ph type="subTitle" idx="1"/>
          </p:nvPr>
        </p:nvSpPr>
        <p:spPr>
          <a:xfrm>
            <a:off x="148500" y="454800"/>
            <a:ext cx="8744400" cy="1034700"/>
          </a:xfrm>
          <a:prstGeom prst="rect">
            <a:avLst/>
          </a:prstGeom>
        </p:spPr>
        <p:txBody>
          <a:bodyPr spcFirstLastPara="1" wrap="square" lIns="91425" tIns="91425" rIns="91425" bIns="91425" anchor="t" anchorCtr="0">
            <a:normAutofit fontScale="25000" lnSpcReduction="20000"/>
          </a:bodyPr>
          <a:lstStyle/>
          <a:p>
            <a:pPr marL="0" lvl="0" indent="0" algn="l" rtl="0">
              <a:lnSpc>
                <a:spcPct val="115000"/>
              </a:lnSpc>
              <a:spcBef>
                <a:spcPts val="1200"/>
              </a:spcBef>
              <a:spcAft>
                <a:spcPts val="0"/>
              </a:spcAft>
              <a:buNone/>
            </a:pPr>
            <a:r>
              <a:rPr lang="en" sz="1100" b="1">
                <a:solidFill>
                  <a:schemeClr val="dk1"/>
                </a:solidFill>
              </a:rPr>
              <a:t> </a:t>
            </a:r>
            <a:endParaRPr sz="1100" b="1">
              <a:solidFill>
                <a:schemeClr val="dk1"/>
              </a:solidFill>
            </a:endParaRPr>
          </a:p>
          <a:p>
            <a:pPr marL="0" lvl="0" indent="0" algn="l" rtl="0">
              <a:lnSpc>
                <a:spcPct val="115000"/>
              </a:lnSpc>
              <a:spcBef>
                <a:spcPts val="1200"/>
              </a:spcBef>
              <a:spcAft>
                <a:spcPts val="0"/>
              </a:spcAft>
              <a:buClr>
                <a:schemeClr val="dk1"/>
              </a:buClr>
              <a:buSzPct val="36572"/>
              <a:buFont typeface="Arial"/>
              <a:buNone/>
            </a:pPr>
            <a:r>
              <a:rPr lang="en" sz="3007">
                <a:solidFill>
                  <a:schemeClr val="dk1"/>
                </a:solidFill>
              </a:rPr>
              <a:t>Canada, in collaboration with members from the Canadian First Nations Climate Initiative (FNCI), signed a Memorandum of Understanding with the United Arab Emirates, Japan, and Korea to establish a green shipping corridor connecting Canada's West Coast to Asia and the United Arab Emirates. </a:t>
            </a:r>
            <a:endParaRPr sz="3007">
              <a:solidFill>
                <a:schemeClr val="dk1"/>
              </a:solidFill>
            </a:endParaRPr>
          </a:p>
          <a:p>
            <a:pPr marL="0" lvl="0" indent="0" algn="l" rtl="0">
              <a:lnSpc>
                <a:spcPct val="115000"/>
              </a:lnSpc>
              <a:spcBef>
                <a:spcPts val="1200"/>
              </a:spcBef>
              <a:spcAft>
                <a:spcPts val="0"/>
              </a:spcAft>
              <a:buClr>
                <a:schemeClr val="dk1"/>
              </a:buClr>
              <a:buSzPct val="36572"/>
              <a:buFont typeface="Arial"/>
              <a:buNone/>
            </a:pPr>
            <a:r>
              <a:rPr lang="en" sz="3007">
                <a:solidFill>
                  <a:schemeClr val="dk1"/>
                </a:solidFill>
              </a:rPr>
              <a:t>Transport Canada has already committed over 165 million dollars to the initiative which will utilize state-of-the-art sprinter ships that are smaller, faster and could use green fuels such as hydrogen. The corridor will also be used to distribute clean fuels like ammonia, hydrogen, or methanol all of which will be produced in Canada. </a:t>
            </a:r>
            <a:endParaRPr sz="3007">
              <a:solidFill>
                <a:schemeClr val="dk1"/>
              </a:solidFill>
            </a:endParaRPr>
          </a:p>
          <a:p>
            <a:pPr marL="406400" lvl="0" indent="-228600" algn="l" rtl="0">
              <a:lnSpc>
                <a:spcPct val="115000"/>
              </a:lnSpc>
              <a:spcBef>
                <a:spcPts val="1200"/>
              </a:spcBef>
              <a:spcAft>
                <a:spcPts val="0"/>
              </a:spcAft>
              <a:buClr>
                <a:schemeClr val="dk1"/>
              </a:buClr>
              <a:buSzPct val="36572"/>
              <a:buFont typeface="Arial"/>
              <a:buNone/>
            </a:pPr>
            <a:endParaRPr sz="3007">
              <a:solidFill>
                <a:schemeClr val="dk1"/>
              </a:solidFill>
            </a:endParaRPr>
          </a:p>
          <a:p>
            <a:pPr marL="0" lvl="0" indent="457200" algn="l" rtl="0">
              <a:lnSpc>
                <a:spcPct val="115000"/>
              </a:lnSpc>
              <a:spcBef>
                <a:spcPts val="1200"/>
              </a:spcBef>
              <a:spcAft>
                <a:spcPts val="0"/>
              </a:spcAft>
              <a:buClr>
                <a:schemeClr val="dk1"/>
              </a:buClr>
              <a:buSzPct val="100000"/>
              <a:buFont typeface="Arial"/>
              <a:buNone/>
            </a:pPr>
            <a:endParaRPr sz="1100" b="1">
              <a:solidFill>
                <a:srgbClr val="3A7C22"/>
              </a:solidFill>
            </a:endParaRPr>
          </a:p>
          <a:p>
            <a:pPr marL="0" lvl="0" indent="0" algn="ctr" rtl="0">
              <a:spcBef>
                <a:spcPts val="1200"/>
              </a:spcBef>
              <a:spcAft>
                <a:spcPts val="0"/>
              </a:spcAft>
              <a:buNone/>
            </a:pPr>
            <a:endParaRPr/>
          </a:p>
        </p:txBody>
      </p:sp>
      <p:sp>
        <p:nvSpPr>
          <p:cNvPr id="105" name="Google Shape;105;p20"/>
          <p:cNvSpPr txBox="1"/>
          <p:nvPr/>
        </p:nvSpPr>
        <p:spPr>
          <a:xfrm>
            <a:off x="148500" y="1452825"/>
            <a:ext cx="4430100" cy="3375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Clr>
                <a:schemeClr val="dk1"/>
              </a:buClr>
              <a:buSzPts val="1100"/>
              <a:buFont typeface="Arial"/>
              <a:buNone/>
            </a:pPr>
            <a:r>
              <a:rPr lang="en" sz="907" b="1" u="sng">
                <a:solidFill>
                  <a:schemeClr val="dk1"/>
                </a:solidFill>
              </a:rPr>
              <a:t>Potential Benefits:</a:t>
            </a:r>
            <a:endParaRPr sz="907" b="1" u="sng">
              <a:solidFill>
                <a:schemeClr val="dk1"/>
              </a:solidFill>
            </a:endParaRPr>
          </a:p>
          <a:p>
            <a:pPr marL="0" lvl="0" indent="0" algn="l" rtl="0">
              <a:lnSpc>
                <a:spcPct val="115000"/>
              </a:lnSpc>
              <a:spcBef>
                <a:spcPts val="1200"/>
              </a:spcBef>
              <a:spcAft>
                <a:spcPts val="0"/>
              </a:spcAft>
              <a:buNone/>
            </a:pPr>
            <a:r>
              <a:rPr lang="en" sz="707">
                <a:solidFill>
                  <a:schemeClr val="dk1"/>
                </a:solidFill>
              </a:rPr>
              <a:t>This green corridor would represent the shortest shipping route between North America and Asia.</a:t>
            </a:r>
            <a:endParaRPr sz="707">
              <a:solidFill>
                <a:schemeClr val="dk1"/>
              </a:solidFill>
            </a:endParaRPr>
          </a:p>
          <a:p>
            <a:pPr marL="0" lvl="0" indent="0" algn="l" rtl="0">
              <a:lnSpc>
                <a:spcPct val="115000"/>
              </a:lnSpc>
              <a:spcBef>
                <a:spcPts val="1200"/>
              </a:spcBef>
              <a:spcAft>
                <a:spcPts val="0"/>
              </a:spcAft>
              <a:buNone/>
            </a:pPr>
            <a:r>
              <a:rPr lang="en" sz="307">
                <a:solidFill>
                  <a:schemeClr val="dk1"/>
                </a:solidFill>
              </a:rPr>
              <a:t> </a:t>
            </a:r>
            <a:r>
              <a:rPr lang="en" sz="707">
                <a:solidFill>
                  <a:schemeClr val="dk1"/>
                </a:solidFill>
              </a:rPr>
              <a:t>Although the declaration is not legally binding, it’s encouraging that members of the FNCI were not only included in the discussions, but also endorsed the initiative, stating that they would like Canada’s First Nations to be leaders and pioneers in the decarbonization of the global shipping industry.</a:t>
            </a:r>
            <a:endParaRPr sz="707">
              <a:solidFill>
                <a:schemeClr val="dk1"/>
              </a:solidFill>
            </a:endParaRPr>
          </a:p>
          <a:p>
            <a:pPr marL="0" lvl="0" indent="0" algn="l" rtl="0">
              <a:lnSpc>
                <a:spcPct val="115000"/>
              </a:lnSpc>
              <a:spcBef>
                <a:spcPts val="1200"/>
              </a:spcBef>
              <a:spcAft>
                <a:spcPts val="0"/>
              </a:spcAft>
              <a:buNone/>
            </a:pPr>
            <a:r>
              <a:rPr lang="en" sz="707">
                <a:solidFill>
                  <a:schemeClr val="dk1"/>
                </a:solidFill>
              </a:rPr>
              <a:t>The International maritime transportation industry accounts for 3% of all global greenhouse gas emissions &amp; 11% of global carbon emissions. Decarbonizing this sector using green fuels and more efficient transport corridors could be a significant step in reducing global emissions.</a:t>
            </a:r>
            <a:endParaRPr sz="707">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707">
                <a:solidFill>
                  <a:schemeClr val="dk1"/>
                </a:solidFill>
              </a:rPr>
              <a:t>Building shipping infrastructure and exporting green fuels could create a lot of jobs.</a:t>
            </a:r>
            <a:endParaRPr sz="707">
              <a:solidFill>
                <a:schemeClr val="dk1"/>
              </a:solidFill>
            </a:endParaRPr>
          </a:p>
          <a:p>
            <a:pPr marL="0" lvl="0" indent="0" algn="ctr" rtl="0">
              <a:lnSpc>
                <a:spcPct val="115000"/>
              </a:lnSpc>
              <a:spcBef>
                <a:spcPts val="1200"/>
              </a:spcBef>
              <a:spcAft>
                <a:spcPts val="0"/>
              </a:spcAft>
              <a:buNone/>
            </a:pPr>
            <a:r>
              <a:rPr lang="en" sz="1007" b="1">
                <a:solidFill>
                  <a:schemeClr val="dk1"/>
                </a:solidFill>
              </a:rPr>
              <a:t> </a:t>
            </a:r>
            <a:r>
              <a:rPr lang="en" sz="907" b="1" u="sng">
                <a:solidFill>
                  <a:schemeClr val="dk1"/>
                </a:solidFill>
              </a:rPr>
              <a:t>Potential Challenges &amp; Risks:</a:t>
            </a:r>
            <a:endParaRPr sz="907" b="1" u="sng">
              <a:solidFill>
                <a:schemeClr val="dk1"/>
              </a:solidFill>
            </a:endParaRPr>
          </a:p>
          <a:p>
            <a:pPr marL="0" lvl="0" indent="0" algn="l" rtl="0">
              <a:lnSpc>
                <a:spcPct val="115000"/>
              </a:lnSpc>
              <a:spcBef>
                <a:spcPts val="1200"/>
              </a:spcBef>
              <a:spcAft>
                <a:spcPts val="0"/>
              </a:spcAft>
              <a:buNone/>
            </a:pPr>
            <a:r>
              <a:rPr lang="en" sz="307">
                <a:solidFill>
                  <a:schemeClr val="dk1"/>
                </a:solidFill>
              </a:rPr>
              <a:t> </a:t>
            </a:r>
            <a:r>
              <a:rPr lang="en" sz="707">
                <a:solidFill>
                  <a:schemeClr val="dk1"/>
                </a:solidFill>
              </a:rPr>
              <a:t>Political turbulence could affect the security of global shipping lanes. </a:t>
            </a:r>
            <a:endParaRPr sz="707">
              <a:solidFill>
                <a:schemeClr val="dk1"/>
              </a:solidFill>
            </a:endParaRPr>
          </a:p>
          <a:p>
            <a:pPr marL="0" lvl="0" indent="0" algn="l" rtl="0">
              <a:lnSpc>
                <a:spcPct val="115000"/>
              </a:lnSpc>
              <a:spcBef>
                <a:spcPts val="1200"/>
              </a:spcBef>
              <a:spcAft>
                <a:spcPts val="0"/>
              </a:spcAft>
              <a:buNone/>
            </a:pPr>
            <a:r>
              <a:rPr lang="en" sz="707">
                <a:solidFill>
                  <a:schemeClr val="dk1"/>
                </a:solidFill>
              </a:rPr>
              <a:t>It’s expected the industry could produce 50-250% more emissions by 2050 if no action is taken.</a:t>
            </a:r>
            <a:endParaRPr sz="707">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en" sz="707">
                <a:solidFill>
                  <a:schemeClr val="dk1"/>
                </a:solidFill>
              </a:rPr>
              <a:t>(B.C. Now has a massive new oil spill response vessel, the K.J. Gardner).</a:t>
            </a:r>
            <a:endParaRPr sz="707">
              <a:solidFill>
                <a:schemeClr val="dk1"/>
              </a:solidFill>
            </a:endParaRPr>
          </a:p>
        </p:txBody>
      </p:sp>
      <p:pic>
        <p:nvPicPr>
          <p:cNvPr id="106" name="Google Shape;106;p20"/>
          <p:cNvPicPr preferRelativeResize="0"/>
          <p:nvPr/>
        </p:nvPicPr>
        <p:blipFill>
          <a:blip r:embed="rId3">
            <a:alphaModFix/>
          </a:blip>
          <a:stretch>
            <a:fillRect/>
          </a:stretch>
        </p:blipFill>
        <p:spPr>
          <a:xfrm>
            <a:off x="4578600" y="1849000"/>
            <a:ext cx="4359523" cy="24522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1"/>
          <p:cNvSpPr txBox="1">
            <a:spLocks noGrp="1"/>
          </p:cNvSpPr>
          <p:nvPr>
            <p:ph type="ctrTitle"/>
          </p:nvPr>
        </p:nvSpPr>
        <p:spPr>
          <a:xfrm>
            <a:off x="242350" y="242725"/>
            <a:ext cx="8520600" cy="5550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2400"/>
              <a:t>Linking climate action with nature conservation</a:t>
            </a:r>
            <a:endParaRPr sz="2400"/>
          </a:p>
        </p:txBody>
      </p:sp>
      <p:sp>
        <p:nvSpPr>
          <p:cNvPr id="112" name="Google Shape;112;p21"/>
          <p:cNvSpPr txBox="1">
            <a:spLocks noGrp="1"/>
          </p:cNvSpPr>
          <p:nvPr>
            <p:ph type="subTitle" idx="1"/>
          </p:nvPr>
        </p:nvSpPr>
        <p:spPr>
          <a:xfrm>
            <a:off x="173375" y="1202075"/>
            <a:ext cx="4033800" cy="3791100"/>
          </a:xfrm>
          <a:prstGeom prst="rect">
            <a:avLst/>
          </a:prstGeom>
        </p:spPr>
        <p:txBody>
          <a:bodyPr spcFirstLastPara="1" wrap="square" lIns="91425" tIns="91425" rIns="91425" bIns="91425" anchor="t" anchorCtr="0">
            <a:normAutofit lnSpcReduction="20000"/>
          </a:bodyPr>
          <a:lstStyle/>
          <a:p>
            <a:pPr marL="0" lvl="0" indent="0" algn="l" rtl="0">
              <a:lnSpc>
                <a:spcPct val="150000"/>
              </a:lnSpc>
              <a:spcBef>
                <a:spcPts val="0"/>
              </a:spcBef>
              <a:spcAft>
                <a:spcPts val="0"/>
              </a:spcAft>
              <a:buNone/>
            </a:pPr>
            <a:r>
              <a:rPr lang="en" sz="1200">
                <a:solidFill>
                  <a:srgbClr val="000000"/>
                </a:solidFill>
              </a:rPr>
              <a:t>Protecting and restoring terrestrial and marine ecosystems on every continent and ocean. One of the goals is to restore one billion hectares of degraded land by 2030. This is a very short time frame to get it done. This is important step towards meeting the temperature goal of 1.5 degrees.</a:t>
            </a:r>
            <a:endParaRPr sz="1200">
              <a:solidFill>
                <a:srgbClr val="000000"/>
              </a:solidFill>
            </a:endParaRPr>
          </a:p>
          <a:p>
            <a:pPr marL="0" lvl="0" indent="0" algn="l" rtl="0">
              <a:lnSpc>
                <a:spcPct val="150000"/>
              </a:lnSpc>
              <a:spcBef>
                <a:spcPts val="0"/>
              </a:spcBef>
              <a:spcAft>
                <a:spcPts val="0"/>
              </a:spcAft>
              <a:buNone/>
            </a:pPr>
            <a:endParaRPr sz="1200">
              <a:solidFill>
                <a:srgbClr val="000000"/>
              </a:solidFill>
            </a:endParaRPr>
          </a:p>
          <a:p>
            <a:pPr marL="0" lvl="0" indent="0" algn="l" rtl="0">
              <a:lnSpc>
                <a:spcPct val="150000"/>
              </a:lnSpc>
              <a:spcBef>
                <a:spcPts val="0"/>
              </a:spcBef>
              <a:spcAft>
                <a:spcPts val="0"/>
              </a:spcAft>
              <a:buClr>
                <a:schemeClr val="dk1"/>
              </a:buClr>
              <a:buSzPts val="1100"/>
              <a:buFont typeface="Arial"/>
              <a:buNone/>
            </a:pPr>
            <a:r>
              <a:rPr lang="en" sz="1200">
                <a:solidFill>
                  <a:schemeClr val="dk1"/>
                </a:solidFill>
              </a:rPr>
              <a:t>Benefits of restoring ecosystems</a:t>
            </a:r>
            <a:endParaRPr sz="1200">
              <a:solidFill>
                <a:schemeClr val="dk1"/>
              </a:solidFill>
            </a:endParaRPr>
          </a:p>
          <a:p>
            <a:pPr marL="457200" lvl="0" indent="-304800" algn="l" rtl="0">
              <a:lnSpc>
                <a:spcPct val="150000"/>
              </a:lnSpc>
              <a:spcBef>
                <a:spcPts val="0"/>
              </a:spcBef>
              <a:spcAft>
                <a:spcPts val="0"/>
              </a:spcAft>
              <a:buClr>
                <a:schemeClr val="dk1"/>
              </a:buClr>
              <a:buSzPts val="1200"/>
              <a:buChar char="●"/>
            </a:pPr>
            <a:r>
              <a:rPr lang="en" sz="1200">
                <a:solidFill>
                  <a:schemeClr val="dk1"/>
                </a:solidFill>
              </a:rPr>
              <a:t>Local climates will be more consistent and stable</a:t>
            </a:r>
            <a:endParaRPr sz="1200">
              <a:solidFill>
                <a:schemeClr val="dk1"/>
              </a:solidFill>
            </a:endParaRPr>
          </a:p>
          <a:p>
            <a:pPr marL="457200" lvl="0" indent="-304800" algn="l" rtl="0">
              <a:lnSpc>
                <a:spcPct val="150000"/>
              </a:lnSpc>
              <a:spcBef>
                <a:spcPts val="0"/>
              </a:spcBef>
              <a:spcAft>
                <a:spcPts val="0"/>
              </a:spcAft>
              <a:buClr>
                <a:schemeClr val="dk1"/>
              </a:buClr>
              <a:buSzPts val="1200"/>
              <a:buChar char="●"/>
            </a:pPr>
            <a:r>
              <a:rPr lang="en" sz="1200">
                <a:solidFill>
                  <a:schemeClr val="dk1"/>
                </a:solidFill>
              </a:rPr>
              <a:t>Carbon sequestration will be increased</a:t>
            </a:r>
            <a:endParaRPr sz="1200">
              <a:solidFill>
                <a:schemeClr val="dk1"/>
              </a:solidFill>
            </a:endParaRPr>
          </a:p>
          <a:p>
            <a:pPr marL="457200" lvl="0" indent="-304800" algn="l" rtl="0">
              <a:lnSpc>
                <a:spcPct val="150000"/>
              </a:lnSpc>
              <a:spcBef>
                <a:spcPts val="0"/>
              </a:spcBef>
              <a:spcAft>
                <a:spcPts val="0"/>
              </a:spcAft>
              <a:buClr>
                <a:schemeClr val="dk1"/>
              </a:buClr>
              <a:buSzPts val="1200"/>
              <a:buChar char="●"/>
            </a:pPr>
            <a:r>
              <a:rPr lang="en" sz="1200">
                <a:solidFill>
                  <a:schemeClr val="dk1"/>
                </a:solidFill>
              </a:rPr>
              <a:t>Cleaning the air and water</a:t>
            </a:r>
            <a:endParaRPr sz="1200">
              <a:solidFill>
                <a:schemeClr val="dk1"/>
              </a:solidFill>
            </a:endParaRPr>
          </a:p>
          <a:p>
            <a:pPr marL="457200" lvl="0" indent="-304800" algn="l" rtl="0">
              <a:lnSpc>
                <a:spcPct val="150000"/>
              </a:lnSpc>
              <a:spcBef>
                <a:spcPts val="0"/>
              </a:spcBef>
              <a:spcAft>
                <a:spcPts val="0"/>
              </a:spcAft>
              <a:buClr>
                <a:schemeClr val="dk1"/>
              </a:buClr>
              <a:buSzPts val="1200"/>
              <a:buChar char="●"/>
            </a:pPr>
            <a:r>
              <a:rPr lang="en" sz="1200">
                <a:solidFill>
                  <a:schemeClr val="dk1"/>
                </a:solidFill>
              </a:rPr>
              <a:t>Wildlife biodiversity will have a better chance of recovering</a:t>
            </a:r>
            <a:endParaRPr sz="1200">
              <a:solidFill>
                <a:schemeClr val="dk1"/>
              </a:solidFill>
            </a:endParaRPr>
          </a:p>
          <a:p>
            <a:pPr marL="457200" lvl="0" indent="0" algn="l" rtl="0">
              <a:spcBef>
                <a:spcPts val="0"/>
              </a:spcBef>
              <a:spcAft>
                <a:spcPts val="0"/>
              </a:spcAft>
              <a:buNone/>
            </a:pPr>
            <a:endParaRPr sz="1200">
              <a:solidFill>
                <a:schemeClr val="dk1"/>
              </a:solidFill>
            </a:endParaRPr>
          </a:p>
          <a:p>
            <a:pPr marL="0" lvl="0" indent="0" algn="ctr" rtl="0">
              <a:spcBef>
                <a:spcPts val="0"/>
              </a:spcBef>
              <a:spcAft>
                <a:spcPts val="0"/>
              </a:spcAft>
              <a:buNone/>
            </a:pPr>
            <a:endParaRPr/>
          </a:p>
        </p:txBody>
      </p:sp>
      <p:pic>
        <p:nvPicPr>
          <p:cNvPr id="113" name="Google Shape;113;p21"/>
          <p:cNvPicPr preferRelativeResize="0"/>
          <p:nvPr/>
        </p:nvPicPr>
        <p:blipFill rotWithShape="1">
          <a:blip r:embed="rId3">
            <a:alphaModFix/>
          </a:blip>
          <a:srcRect l="18809" r="23296" b="13494"/>
          <a:stretch/>
        </p:blipFill>
        <p:spPr>
          <a:xfrm>
            <a:off x="4207175" y="797725"/>
            <a:ext cx="4819850" cy="405102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3103</Words>
  <Application>Microsoft Office PowerPoint</Application>
  <PresentationFormat>On-screen Show (16:9)</PresentationFormat>
  <Paragraphs>220</Paragraphs>
  <Slides>18</Slides>
  <Notes>18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Calibri</vt:lpstr>
      <vt:lpstr>Simple Light</vt:lpstr>
      <vt:lpstr>Summary</vt:lpstr>
      <vt:lpstr>Outline </vt:lpstr>
      <vt:lpstr>LOCATION, LOCATION, LOCATION</vt:lpstr>
      <vt:lpstr>Global Collaboration</vt:lpstr>
      <vt:lpstr>The issue with fossil fuels.</vt:lpstr>
      <vt:lpstr>Transitioning away from fossil fuels…</vt:lpstr>
      <vt:lpstr>Global Renewables and Energy Efficiency Pledge</vt:lpstr>
      <vt:lpstr>  Establishing Green Shipping Corridors </vt:lpstr>
      <vt:lpstr>Linking climate action with nature conservation</vt:lpstr>
      <vt:lpstr>Transforming Food Systems for People, Nature and Climate</vt:lpstr>
      <vt:lpstr>Keeping 1.5°C alive  </vt:lpstr>
      <vt:lpstr>Global Stocktake and NDC</vt:lpstr>
      <vt:lpstr>Loss and Damages Fund </vt:lpstr>
      <vt:lpstr>Methane Reduction Pledge</vt:lpstr>
      <vt:lpstr>Declaration to Triple Nuclear Energy</vt:lpstr>
      <vt:lpstr>Conclusion</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Summary</dc:title>
  <dc:creator>Zachary Unrau</dc:creator>
  <cp:lastModifiedBy>Zachary Unrau</cp:lastModifiedBy>
  <cp:revision>1</cp:revision>
  <dcterms:modified xsi:type="dcterms:W3CDTF">2024-03-12T18:31:50Z</dcterms:modified>
</cp:coreProperties>
</file>